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24"/>
  </p:notesMasterIdLst>
  <p:sldIdLst>
    <p:sldId id="308" r:id="rId2"/>
    <p:sldId id="484" r:id="rId3"/>
    <p:sldId id="500" r:id="rId4"/>
    <p:sldId id="501" r:id="rId5"/>
    <p:sldId id="502" r:id="rId6"/>
    <p:sldId id="485" r:id="rId7"/>
    <p:sldId id="486" r:id="rId8"/>
    <p:sldId id="487" r:id="rId9"/>
    <p:sldId id="488" r:id="rId10"/>
    <p:sldId id="489" r:id="rId11"/>
    <p:sldId id="490" r:id="rId12"/>
    <p:sldId id="491" r:id="rId13"/>
    <p:sldId id="492" r:id="rId14"/>
    <p:sldId id="493" r:id="rId15"/>
    <p:sldId id="503" r:id="rId16"/>
    <p:sldId id="494" r:id="rId17"/>
    <p:sldId id="495" r:id="rId18"/>
    <p:sldId id="496" r:id="rId19"/>
    <p:sldId id="497" r:id="rId20"/>
    <p:sldId id="498" r:id="rId21"/>
    <p:sldId id="499" r:id="rId22"/>
    <p:sldId id="438" r:id="rId2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rnWhat="notes"/>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notesView">
  <p:normalViewPr>
    <p:restoredLeft sz="15620"/>
    <p:restoredTop sz="54638" autoAdjust="0"/>
  </p:normalViewPr>
  <p:slideViewPr>
    <p:cSldViewPr>
      <p:cViewPr varScale="1">
        <p:scale>
          <a:sx n="57" d="100"/>
          <a:sy n="57" d="100"/>
        </p:scale>
        <p:origin x="-2384" y="-104"/>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notesViewPr>
    <p:cSldViewPr>
      <p:cViewPr varScale="1">
        <p:scale>
          <a:sx n="83" d="100"/>
          <a:sy n="83" d="100"/>
        </p:scale>
        <p:origin x="-3032"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notesMaster" Target="notesMasters/notesMaster1.xml"/><Relationship Id="rId25" Type="http://schemas.openxmlformats.org/officeDocument/2006/relationships/printerSettings" Target="printerSettings/printerSettings1.bin"/><Relationship Id="rId26" Type="http://schemas.openxmlformats.org/officeDocument/2006/relationships/presProps" Target="presProps.xml"/><Relationship Id="rId27" Type="http://schemas.openxmlformats.org/officeDocument/2006/relationships/viewProps" Target="viewProps.xml"/><Relationship Id="rId28" Type="http://schemas.openxmlformats.org/officeDocument/2006/relationships/theme" Target="theme/theme1.xml"/><Relationship Id="rId29"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E"/>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1087FAE-582B-491F-BD75-177E12D09709}" type="datetimeFigureOut">
              <a:rPr lang="en-IE" smtClean="0"/>
              <a:pPr/>
              <a:t>04/09/2014</a:t>
            </a:fld>
            <a:endParaRPr lang="en-IE"/>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IE"/>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E"/>
          </a:p>
        </p:txBody>
      </p:sp>
    </p:spTree>
    <p:extLst>
      <p:ext uri="{BB962C8B-B14F-4D97-AF65-F5344CB8AC3E}">
        <p14:creationId xmlns:p14="http://schemas.microsoft.com/office/powerpoint/2010/main" val="18860982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 Id="rId3" Type="http://schemas.openxmlformats.org/officeDocument/2006/relationships/hyperlink" Target="https://github.com/Scarygami/mirror-api" TargetMode="Externa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 Id="rId3" Type="http://schemas.openxmlformats.org/officeDocument/2006/relationships/hyperlink" Target="https://www.spaceglasses.com/" TargetMode="Externa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 Id="rId3" Type="http://schemas.openxmlformats.org/officeDocument/2006/relationships/hyperlink" Target="http://www.youtube.com/watch?v=KBylGcvRuek" TargetMode="Externa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smtClean="0">
              <a:sym typeface="Wingdings" pitchFamily="2" charset="2"/>
            </a:endParaRP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94CB9597-2D62-4795-86F8-154E793B55BD}" type="slidenum">
              <a:rPr lang="en-IE" smtClean="0"/>
              <a:pPr/>
              <a:t>1</a:t>
            </a:fld>
            <a:endParaRPr lang="en-IE"/>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IE" dirty="0" smtClean="0"/>
              <a:t>There are 2 main genres</a:t>
            </a:r>
            <a:r>
              <a:rPr lang="en-IE" baseline="0" dirty="0" smtClean="0"/>
              <a:t> of AR apps in the Apple and Android app stores. The first genre are based on Geolocation. These use build in hardware sensors like the GPS and compass to create a Heads Up Display with different content</a:t>
            </a:r>
          </a:p>
          <a:p>
            <a:endParaRPr lang="en-IE" baseline="0" dirty="0" smtClean="0"/>
          </a:p>
          <a:p>
            <a:r>
              <a:rPr lang="en-IE" baseline="0" dirty="0" smtClean="0"/>
              <a:t>There are a bunch of cool apps in this area. When travelling I like the </a:t>
            </a:r>
            <a:r>
              <a:rPr lang="en-IE" baseline="0" dirty="0" err="1" smtClean="0"/>
              <a:t>TripAdvisor</a:t>
            </a:r>
            <a:r>
              <a:rPr lang="en-IE" baseline="0" dirty="0" smtClean="0"/>
              <a:t> AR functions, as well as </a:t>
            </a:r>
            <a:r>
              <a:rPr lang="en-IE" baseline="0" dirty="0" err="1" smtClean="0"/>
              <a:t>Wikitude</a:t>
            </a:r>
            <a:r>
              <a:rPr lang="en-IE" baseline="0" dirty="0" smtClean="0"/>
              <a:t> which shows you articles from Wikipedia related to your location. You can also get reviews on Yelp, or go star gazing with the likes of Google Sky. </a:t>
            </a:r>
          </a:p>
          <a:p>
            <a:endParaRPr lang="en-IE" baseline="0" dirty="0" smtClean="0"/>
          </a:p>
          <a:p>
            <a:r>
              <a:rPr lang="en-IE" baseline="0" dirty="0" smtClean="0"/>
              <a:t>TODO FOR FULL VERSION: INCLUDE AT LEAST 3 APPS, AND DEMOS</a:t>
            </a:r>
            <a:endParaRPr lang="en-IE" dirty="0"/>
          </a:p>
        </p:txBody>
      </p:sp>
      <p:sp>
        <p:nvSpPr>
          <p:cNvPr id="4" name="Date Placeholder 3"/>
          <p:cNvSpPr>
            <a:spLocks noGrp="1"/>
          </p:cNvSpPr>
          <p:nvPr>
            <p:ph type="dt" idx="10"/>
          </p:nvPr>
        </p:nvSpPr>
        <p:spPr/>
        <p:txBody>
          <a:bodyPr/>
          <a:lstStyle/>
          <a:p>
            <a:fld id="{B8FD772F-022A-43FB-ADB5-FCDE7C9E482C}" type="datetime1">
              <a:rPr lang="en-US" smtClean="0"/>
              <a:pPr/>
              <a:t>04/09/2014</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IE" dirty="0" smtClean="0"/>
              <a:t>The second genre</a:t>
            </a:r>
            <a:r>
              <a:rPr lang="en-IE" baseline="0" dirty="0" smtClean="0"/>
              <a:t> are vision based AR, which visually adds computer generated contents into the real world. For me the coolest one here is called Augment. Most of these apps require you to print out a special QR-code like tracker – but Augments algorithms are good enough that you can create a tracker from just about anything, then upload your 3D models – and it takes care of the rest. Its a great tool for architects, or they even show an example where you can easily see what your packaging will look like on the shelves at a supermarket</a:t>
            </a:r>
          </a:p>
          <a:p>
            <a:endParaRPr lang="en-IE" baseline="0" dirty="0" smtClean="0"/>
          </a:p>
          <a:p>
            <a:pPr defTabSz="897301" fontAlgn="base">
              <a:spcBef>
                <a:spcPct val="30000"/>
              </a:spcBef>
              <a:spcAft>
                <a:spcPct val="0"/>
              </a:spcAft>
              <a:defRPr/>
            </a:pPr>
            <a:r>
              <a:rPr lang="en-IE" baseline="0" dirty="0" smtClean="0"/>
              <a:t>TODO FOR FULL VERSION: INCLUDE AT LEAST 3 APPS, AND DEMOS</a:t>
            </a:r>
            <a:endParaRPr lang="en-IE" dirty="0" smtClean="0"/>
          </a:p>
          <a:p>
            <a:r>
              <a:rPr lang="en-IE" baseline="0" dirty="0" smtClean="0"/>
              <a:t>TODO FOR FULL VERSION: MENTION THE INGRESS GAME</a:t>
            </a:r>
          </a:p>
        </p:txBody>
      </p:sp>
      <p:sp>
        <p:nvSpPr>
          <p:cNvPr id="4" name="Date Placeholder 3"/>
          <p:cNvSpPr>
            <a:spLocks noGrp="1"/>
          </p:cNvSpPr>
          <p:nvPr>
            <p:ph type="dt" idx="10"/>
          </p:nvPr>
        </p:nvSpPr>
        <p:spPr/>
        <p:txBody>
          <a:bodyPr/>
          <a:lstStyle/>
          <a:p>
            <a:fld id="{B8FD772F-022A-43FB-ADB5-FCDE7C9E482C}" type="datetime1">
              <a:rPr lang="en-US" smtClean="0"/>
              <a:pPr/>
              <a:t>04/09/2014</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defTabSz="897301" fontAlgn="base">
              <a:spcBef>
                <a:spcPct val="30000"/>
              </a:spcBef>
              <a:spcAft>
                <a:spcPct val="0"/>
              </a:spcAft>
              <a:defRPr/>
            </a:pPr>
            <a:r>
              <a:rPr lang="en-IE" dirty="0" smtClean="0"/>
              <a:t>Another nice</a:t>
            </a:r>
            <a:r>
              <a:rPr lang="en-IE" baseline="0" dirty="0" smtClean="0"/>
              <a:t> app here is </a:t>
            </a:r>
            <a:r>
              <a:rPr lang="en-IE" baseline="0" dirty="0" err="1" smtClean="0"/>
              <a:t>iOnRoad</a:t>
            </a:r>
            <a:r>
              <a:rPr lang="en-IE" baseline="0" dirty="0" smtClean="0"/>
              <a:t> – which warns you if you are getting too close to a driver in front, or if they are driving erratically. If anyone wants to play with these apps I have them all on my phone – including lots I did not go into detail on here</a:t>
            </a:r>
          </a:p>
          <a:p>
            <a:endParaRPr lang="en-IE" baseline="0" dirty="0" smtClean="0"/>
          </a:p>
          <a:p>
            <a:r>
              <a:rPr lang="en-IE" baseline="0" dirty="0" smtClean="0"/>
              <a:t>The problem with all of these apps is that they feel </a:t>
            </a:r>
            <a:r>
              <a:rPr lang="en-IE" baseline="0" dirty="0" err="1" smtClean="0"/>
              <a:t>kinda</a:t>
            </a:r>
            <a:r>
              <a:rPr lang="en-IE" baseline="0" dirty="0" smtClean="0"/>
              <a:t> gimmicky – because the phone is a terrible device for AR. Good AR should feel IMMERSIVE, RESPONSIVE and INTUITIVE.</a:t>
            </a:r>
          </a:p>
          <a:p>
            <a:endParaRPr lang="en-IE" baseline="0" dirty="0" smtClean="0"/>
          </a:p>
          <a:p>
            <a:r>
              <a:rPr lang="en-IE" baseline="0" dirty="0" smtClean="0"/>
              <a:t>For a phone if I see something and want to look it up in a AR app I have at least 7 steps.</a:t>
            </a:r>
          </a:p>
          <a:p>
            <a:pPr marL="224325" indent="-224325">
              <a:buAutoNum type="arabicPeriod"/>
            </a:pPr>
            <a:r>
              <a:rPr lang="en-IE" baseline="0" dirty="0" smtClean="0"/>
              <a:t>Reach into pocket</a:t>
            </a:r>
          </a:p>
          <a:p>
            <a:pPr marL="224325" indent="-224325">
              <a:buAutoNum type="arabicPeriod"/>
            </a:pPr>
            <a:r>
              <a:rPr lang="en-IE" baseline="0" dirty="0" smtClean="0"/>
              <a:t>Swipe to unlock</a:t>
            </a:r>
          </a:p>
          <a:p>
            <a:pPr marL="224325" indent="-224325">
              <a:buAutoNum type="arabicPeriod"/>
            </a:pPr>
            <a:r>
              <a:rPr lang="en-IE" baseline="0" dirty="0" smtClean="0"/>
              <a:t>Enter pin (4 more taps)</a:t>
            </a:r>
          </a:p>
          <a:p>
            <a:pPr marL="224325" indent="-224325">
              <a:buAutoNum type="arabicPeriod"/>
            </a:pPr>
            <a:r>
              <a:rPr lang="en-IE" baseline="0" dirty="0" smtClean="0"/>
              <a:t>Swipe to the app</a:t>
            </a:r>
          </a:p>
          <a:p>
            <a:pPr marL="224325" indent="-224325">
              <a:buAutoNum type="arabicPeriod"/>
            </a:pPr>
            <a:r>
              <a:rPr lang="en-IE" baseline="0" dirty="0" smtClean="0"/>
              <a:t>Open the app</a:t>
            </a:r>
          </a:p>
          <a:p>
            <a:pPr marL="224325" indent="-224325">
              <a:buAutoNum type="arabicPeriod"/>
            </a:pPr>
            <a:r>
              <a:rPr lang="en-IE" baseline="0" dirty="0" smtClean="0"/>
              <a:t>Maybe another 1 or 2 menu buttons</a:t>
            </a:r>
          </a:p>
          <a:p>
            <a:pPr marL="224325" indent="-224325">
              <a:buAutoNum type="arabicPeriod"/>
            </a:pPr>
            <a:r>
              <a:rPr lang="en-IE" baseline="0" dirty="0" smtClean="0"/>
              <a:t>And hey presto I see AR on a small 4 </a:t>
            </a:r>
            <a:r>
              <a:rPr lang="en-IE" baseline="0" dirty="0" err="1" smtClean="0"/>
              <a:t>inche</a:t>
            </a:r>
            <a:r>
              <a:rPr lang="en-IE" baseline="0" dirty="0" smtClean="0"/>
              <a:t> screen (or a mini TV is you are Ryan with his Note </a:t>
            </a:r>
            <a:r>
              <a:rPr lang="en-IE" baseline="0" dirty="0" smtClean="0">
                <a:sym typeface="Wingdings" pitchFamily="2" charset="2"/>
              </a:rPr>
              <a:t> )</a:t>
            </a:r>
          </a:p>
          <a:p>
            <a:pPr marL="224325" indent="-224325">
              <a:buAutoNum type="arabicPeriod"/>
            </a:pPr>
            <a:endParaRPr lang="en-IE" baseline="0" dirty="0" smtClean="0">
              <a:sym typeface="Wingdings" pitchFamily="2" charset="2"/>
            </a:endParaRPr>
          </a:p>
          <a:p>
            <a:pPr marL="224325" indent="-224325"/>
            <a:r>
              <a:rPr lang="en-IE" baseline="0" dirty="0" smtClean="0">
                <a:sym typeface="Wingdings" pitchFamily="2" charset="2"/>
              </a:rPr>
              <a:t>All of that is </a:t>
            </a:r>
            <a:r>
              <a:rPr lang="en-IE" baseline="0" dirty="0" err="1" smtClean="0">
                <a:sym typeface="Wingdings" pitchFamily="2" charset="2"/>
              </a:rPr>
              <a:t>Kinda</a:t>
            </a:r>
            <a:r>
              <a:rPr lang="en-IE" baseline="0" dirty="0" smtClean="0">
                <a:sym typeface="Wingdings" pitchFamily="2" charset="2"/>
              </a:rPr>
              <a:t> Crap – and </a:t>
            </a:r>
            <a:r>
              <a:rPr lang="en-IE" baseline="0" dirty="0" err="1" smtClean="0">
                <a:sym typeface="Wingdings" pitchFamily="2" charset="2"/>
              </a:rPr>
              <a:t>thats</a:t>
            </a:r>
            <a:r>
              <a:rPr lang="en-IE" baseline="0" dirty="0" smtClean="0">
                <a:sym typeface="Wingdings" pitchFamily="2" charset="2"/>
              </a:rPr>
              <a:t> where wearable devices come in. There are 2 wearable devices that are set to make big changes in the AR space, the first of course is Google glass.</a:t>
            </a:r>
            <a:endParaRPr lang="en-IE" dirty="0"/>
          </a:p>
        </p:txBody>
      </p:sp>
      <p:sp>
        <p:nvSpPr>
          <p:cNvPr id="4" name="Date Placeholder 3"/>
          <p:cNvSpPr>
            <a:spLocks noGrp="1"/>
          </p:cNvSpPr>
          <p:nvPr>
            <p:ph type="dt" idx="10"/>
          </p:nvPr>
        </p:nvSpPr>
        <p:spPr/>
        <p:txBody>
          <a:bodyPr/>
          <a:lstStyle/>
          <a:p>
            <a:fld id="{B8FD772F-022A-43FB-ADB5-FCDE7C9E482C}" type="datetime1">
              <a:rPr lang="en-US" smtClean="0"/>
              <a:pPr/>
              <a:t>04/09/2014</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IE" dirty="0" smtClean="0"/>
              <a:t>Google</a:t>
            </a:r>
            <a:r>
              <a:rPr lang="en-IE" baseline="0" dirty="0" smtClean="0"/>
              <a:t> Glass is the 800 pound Gorilla in this space, but its really not that impressive. It works by having a simple 5 MP camera over your right eye and a mini projector onto your retina – so your eye acts as the screen. Sounds it transmitted to using a bone conduction headset instead of in ear, so you can still hear the world around you. It does have </a:t>
            </a:r>
            <a:r>
              <a:rPr lang="en-IE" baseline="0" dirty="0" err="1" smtClean="0"/>
              <a:t>Wifi</a:t>
            </a:r>
            <a:r>
              <a:rPr lang="en-IE" baseline="0" dirty="0" smtClean="0"/>
              <a:t> connectivity, but any heavy lifting should be done by a paired </a:t>
            </a:r>
            <a:r>
              <a:rPr lang="en-IE" baseline="0" dirty="0" err="1" smtClean="0"/>
              <a:t>smartphone</a:t>
            </a:r>
            <a:r>
              <a:rPr lang="en-IE" baseline="0" dirty="0" smtClean="0"/>
              <a:t>.</a:t>
            </a:r>
          </a:p>
          <a:p>
            <a:endParaRPr lang="en-IE" baseline="0" dirty="0" smtClean="0"/>
          </a:p>
          <a:p>
            <a:r>
              <a:rPr lang="en-IE" baseline="0" dirty="0" smtClean="0"/>
              <a:t>To test it out you really need the hardware, and they cost $6500 on </a:t>
            </a:r>
            <a:r>
              <a:rPr lang="en-IE" baseline="0" dirty="0" err="1" smtClean="0"/>
              <a:t>ebay</a:t>
            </a:r>
            <a:r>
              <a:rPr lang="en-IE" baseline="0" dirty="0" smtClean="0"/>
              <a:t>. Some folks have hacked together an Android port – which is ok if a bit buggy. I’ve tried it out and want to develop a simple app for it, but you really need to have a 2</a:t>
            </a:r>
            <a:r>
              <a:rPr lang="en-IE" baseline="30000" dirty="0" smtClean="0"/>
              <a:t>nd</a:t>
            </a:r>
            <a:r>
              <a:rPr lang="en-IE" baseline="0" dirty="0" smtClean="0"/>
              <a:t> dedicated phone which I have not sorted out yet. There is also a standalone port</a:t>
            </a:r>
          </a:p>
          <a:p>
            <a:endParaRPr lang="en-IE" baseline="0" smtClean="0"/>
          </a:p>
          <a:p>
            <a:r>
              <a:rPr lang="en-IE" baseline="0" smtClean="0"/>
              <a:t>MORE: </a:t>
            </a:r>
            <a:r>
              <a:rPr lang="en-IE" smtClean="0">
                <a:hlinkClick r:id="rId3"/>
              </a:rPr>
              <a:t>https://github.com/Scarygami/mirror-api</a:t>
            </a:r>
            <a:endParaRPr lang="en-IE" baseline="0" dirty="0" smtClean="0"/>
          </a:p>
        </p:txBody>
      </p:sp>
      <p:sp>
        <p:nvSpPr>
          <p:cNvPr id="4" name="Date Placeholder 3"/>
          <p:cNvSpPr>
            <a:spLocks noGrp="1"/>
          </p:cNvSpPr>
          <p:nvPr>
            <p:ph type="dt" idx="10"/>
          </p:nvPr>
        </p:nvSpPr>
        <p:spPr/>
        <p:txBody>
          <a:bodyPr/>
          <a:lstStyle/>
          <a:p>
            <a:fld id="{B8FD772F-022A-43FB-ADB5-FCDE7C9E482C}" type="datetime1">
              <a:rPr lang="en-US" smtClean="0"/>
              <a:pPr/>
              <a:t>04/09/2014</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IE" baseline="0" dirty="0" smtClean="0"/>
              <a:t>Essentially you interact with Glass in two ways – firstly you can actively use it, for example by saying something like “OK Glasse, Find directions to SOHO Cork”. You will then get a series of “cards” in your upper right view showing mapping information. You can do </a:t>
            </a:r>
            <a:r>
              <a:rPr lang="en-IE" baseline="0" dirty="0" err="1" smtClean="0"/>
              <a:t>google</a:t>
            </a:r>
            <a:r>
              <a:rPr lang="en-IE" baseline="0" dirty="0" smtClean="0"/>
              <a:t> searches, calls etc.</a:t>
            </a:r>
          </a:p>
          <a:p>
            <a:endParaRPr lang="en-IE" baseline="0" dirty="0" smtClean="0"/>
          </a:p>
          <a:p>
            <a:r>
              <a:rPr lang="en-IE" baseline="0" dirty="0" smtClean="0"/>
              <a:t>The other way of interaction is where an app pushes content to you directly, for example a breaking news story. The likes of the New York times already have an app for this. Incidentally Glass apps are called </a:t>
            </a:r>
            <a:r>
              <a:rPr lang="en-IE" baseline="0" dirty="0" err="1" smtClean="0"/>
              <a:t>GlassWare</a:t>
            </a:r>
            <a:r>
              <a:rPr lang="en-IE" baseline="0" dirty="0" smtClean="0"/>
              <a:t>, and Glass users have become known as </a:t>
            </a:r>
            <a:r>
              <a:rPr lang="en-IE" baseline="0" dirty="0" err="1" smtClean="0"/>
              <a:t>Glassholes</a:t>
            </a:r>
            <a:r>
              <a:rPr lang="en-IE" baseline="0" dirty="0" smtClean="0"/>
              <a:t>. Google advises developers of such apps to really limit the number of </a:t>
            </a:r>
            <a:r>
              <a:rPr lang="en-IE" baseline="0" dirty="0" err="1" smtClean="0"/>
              <a:t>popups</a:t>
            </a:r>
            <a:r>
              <a:rPr lang="en-IE" baseline="0" dirty="0" smtClean="0"/>
              <a:t> like this – as people can find them quite distracting.</a:t>
            </a:r>
          </a:p>
          <a:p>
            <a:endParaRPr lang="en-IE" baseline="0" dirty="0" smtClean="0"/>
          </a:p>
          <a:p>
            <a:r>
              <a:rPr lang="en-IE" baseline="0" dirty="0" smtClean="0"/>
              <a:t>If you have ever used Google Now on your phones – that is essentially what you are getting with Glass – but in the corner of your eye instead of on a phone. All development looks pretty simple via Restful API – so any language works.</a:t>
            </a:r>
          </a:p>
          <a:p>
            <a:endParaRPr lang="en-IE" baseline="0" dirty="0" smtClean="0"/>
          </a:p>
          <a:p>
            <a:r>
              <a:rPr lang="en-IE" baseline="0" dirty="0" smtClean="0"/>
              <a:t>So you can do a lot of interesting things – fast </a:t>
            </a:r>
            <a:r>
              <a:rPr lang="en-IE" baseline="0" dirty="0" err="1" smtClean="0"/>
              <a:t>google</a:t>
            </a:r>
            <a:r>
              <a:rPr lang="en-IE" baseline="0" dirty="0" smtClean="0"/>
              <a:t> searches, helpful maps, use </a:t>
            </a:r>
            <a:r>
              <a:rPr lang="en-IE" baseline="0" dirty="0" err="1" smtClean="0"/>
              <a:t>evernote</a:t>
            </a:r>
            <a:r>
              <a:rPr lang="en-IE" baseline="0" dirty="0" smtClean="0"/>
              <a:t>, even browse the web or tweet with ease – but its still quite restrictive, everything takes place in that little 640x360 window in the corner of your vision</a:t>
            </a:r>
          </a:p>
          <a:p>
            <a:endParaRPr lang="en-IE" baseline="0" dirty="0" smtClean="0"/>
          </a:p>
          <a:p>
            <a:r>
              <a:rPr lang="en-IE" baseline="0" dirty="0" smtClean="0"/>
              <a:t>The problem for me – and by the way I will be first in line when they do release publically – is that this is not true AR at all.</a:t>
            </a:r>
          </a:p>
        </p:txBody>
      </p:sp>
      <p:sp>
        <p:nvSpPr>
          <p:cNvPr id="4" name="Date Placeholder 3"/>
          <p:cNvSpPr>
            <a:spLocks noGrp="1"/>
          </p:cNvSpPr>
          <p:nvPr>
            <p:ph type="dt" idx="10"/>
          </p:nvPr>
        </p:nvSpPr>
        <p:spPr/>
        <p:txBody>
          <a:bodyPr/>
          <a:lstStyle/>
          <a:p>
            <a:fld id="{B8FD772F-022A-43FB-ADB5-FCDE7C9E482C}" type="datetime1">
              <a:rPr lang="en-US" smtClean="0"/>
              <a:pPr/>
              <a:t>04/09/2014</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also might</a:t>
            </a:r>
            <a:r>
              <a:rPr lang="en-US" baseline="0" dirty="0" smtClean="0"/>
              <a:t> not know this , but Google are not the only Wearable glasses vendor that are in this space. At the recent Consumer Electronics Show (CES) there were a LOT of people jumping on this bandwagon.</a:t>
            </a:r>
          </a:p>
          <a:p>
            <a:endParaRPr lang="en-US" baseline="0" dirty="0" smtClean="0"/>
          </a:p>
          <a:p>
            <a:r>
              <a:rPr lang="en-US" dirty="0" smtClean="0"/>
              <a:t>Sony</a:t>
            </a:r>
            <a:r>
              <a:rPr lang="en-US" baseline="0" dirty="0" smtClean="0"/>
              <a:t> Glass</a:t>
            </a:r>
          </a:p>
          <a:p>
            <a:r>
              <a:rPr lang="en-US" baseline="0" dirty="0" smtClean="0"/>
              <a:t>Microsoft Glass</a:t>
            </a:r>
          </a:p>
          <a:p>
            <a:r>
              <a:rPr lang="en-US" baseline="0" dirty="0" err="1" smtClean="0"/>
              <a:t>Vusix</a:t>
            </a:r>
            <a:r>
              <a:rPr lang="en-US" baseline="0" dirty="0" smtClean="0"/>
              <a:t> M100</a:t>
            </a:r>
          </a:p>
          <a:p>
            <a:r>
              <a:rPr lang="en-US" baseline="0" dirty="0" smtClean="0"/>
              <a:t>Recon Jet</a:t>
            </a:r>
          </a:p>
          <a:p>
            <a:r>
              <a:rPr lang="en-US" baseline="0" dirty="0" smtClean="0"/>
              <a:t>Oakley</a:t>
            </a:r>
          </a:p>
          <a:p>
            <a:r>
              <a:rPr lang="en-US" baseline="0" dirty="0" err="1" smtClean="0"/>
              <a:t>Oculon</a:t>
            </a:r>
            <a:endParaRPr lang="en-US" baseline="0" dirty="0" smtClean="0"/>
          </a:p>
          <a:p>
            <a:endParaRPr lang="en-US" baseline="0" dirty="0" smtClean="0"/>
          </a:p>
          <a:p>
            <a:r>
              <a:rPr lang="en-US" baseline="0" dirty="0" smtClean="0"/>
              <a:t>All various speeds, resolution </a:t>
            </a:r>
            <a:r>
              <a:rPr lang="en-US" baseline="0" dirty="0" err="1" smtClean="0"/>
              <a:t>etc</a:t>
            </a:r>
            <a:r>
              <a:rPr lang="en-US" baseline="0" dirty="0" smtClean="0"/>
              <a:t> – but essentially the same idea. Google will probably have better app support however.</a:t>
            </a:r>
          </a:p>
        </p:txBody>
      </p:sp>
    </p:spTree>
    <p:extLst>
      <p:ext uri="{BB962C8B-B14F-4D97-AF65-F5344CB8AC3E}">
        <p14:creationId xmlns:p14="http://schemas.microsoft.com/office/powerpoint/2010/main" val="25728205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r>
              <a:rPr lang="en-IE" sz="900" dirty="0" smtClean="0"/>
              <a:t>An alternative</a:t>
            </a:r>
            <a:r>
              <a:rPr lang="en-IE" sz="900" baseline="0" dirty="0" smtClean="0"/>
              <a:t> to Google Glass is META, which you can find out more about on SpaceGlasses.com. This was also started as a </a:t>
            </a:r>
            <a:r>
              <a:rPr lang="en-IE" sz="900" baseline="0" dirty="0" err="1" smtClean="0"/>
              <a:t>Kickstarter</a:t>
            </a:r>
            <a:r>
              <a:rPr lang="en-IE" sz="900" baseline="0" dirty="0" smtClean="0"/>
              <a:t>.</a:t>
            </a:r>
          </a:p>
          <a:p>
            <a:endParaRPr lang="en-IE" sz="900" baseline="0" dirty="0" smtClean="0"/>
          </a:p>
          <a:p>
            <a:r>
              <a:rPr lang="en-IE" sz="900" baseline="0" dirty="0" smtClean="0"/>
              <a:t>The version you can see on the slide is the Meta PRO – which is due for release later this year. I’ll actually shortly be getting the developer edition of these, which does not look nearly as sexy but which has similar spec.</a:t>
            </a:r>
          </a:p>
          <a:p>
            <a:endParaRPr lang="en-IE" sz="900" baseline="0" dirty="0" smtClean="0"/>
          </a:p>
          <a:p>
            <a:r>
              <a:rPr lang="en-IE" sz="900" baseline="0" dirty="0" smtClean="0"/>
              <a:t>META is much different from Google Glasses. This is true AR. Really all that Google Glass ,is a notification machine, a monocle display that does not recognize real world objects or support 3D objects and 3D interfaces. META on the other hand has all the sensors of the glass plus much more including depth sensors which is crucial for things like hand tracking. In fact the Chief Scientist behind META, Steve Mann, came up with a Glass equivalent notification monitor back in 1980 </a:t>
            </a:r>
            <a:r>
              <a:rPr lang="en-IE" sz="900" baseline="0" dirty="0" smtClean="0">
                <a:sym typeface="Wingdings" pitchFamily="2" charset="2"/>
              </a:rPr>
              <a:t></a:t>
            </a:r>
            <a:endParaRPr lang="en-IE" sz="900" baseline="0" dirty="0" smtClean="0"/>
          </a:p>
          <a:p>
            <a:endParaRPr lang="en-IE" sz="900" baseline="0" dirty="0" smtClean="0"/>
          </a:p>
          <a:p>
            <a:r>
              <a:rPr lang="en-IE" sz="900" baseline="0" dirty="0" smtClean="0"/>
              <a:t>The developer edition is still clunky of course – and the first consumer version will be a bit more sleek. They are also not a standalone device (at least not the developer edition), they rely on the </a:t>
            </a:r>
            <a:r>
              <a:rPr lang="en-IE" sz="900" baseline="0" dirty="0" err="1" smtClean="0"/>
              <a:t>Wifi</a:t>
            </a:r>
            <a:r>
              <a:rPr lang="en-IE" sz="900" baseline="0" dirty="0" smtClean="0"/>
              <a:t> connection from a tethered PC. But as a first version what really sets these apart is all the stuff that is included in their SDK which will ship soon...</a:t>
            </a:r>
          </a:p>
          <a:p>
            <a:endParaRPr lang="en-IE" sz="900" baseline="0" dirty="0" smtClean="0"/>
          </a:p>
          <a:p>
            <a:r>
              <a:rPr lang="en-IE" sz="900" baseline="0" dirty="0" smtClean="0"/>
              <a:t>In a nutshell it includes:</a:t>
            </a:r>
          </a:p>
          <a:p>
            <a:r>
              <a:rPr lang="en-IE" sz="900" baseline="0" dirty="0" smtClean="0"/>
              <a:t>Hand tracking and gesture recognition</a:t>
            </a:r>
          </a:p>
          <a:p>
            <a:r>
              <a:rPr lang="en-IE" sz="900" baseline="0" dirty="0" smtClean="0"/>
              <a:t>Full 3D display</a:t>
            </a:r>
          </a:p>
          <a:p>
            <a:r>
              <a:rPr lang="en-IE" sz="900" baseline="0" dirty="0" smtClean="0"/>
              <a:t>Automatic surface detection and morphing</a:t>
            </a:r>
          </a:p>
          <a:p>
            <a:r>
              <a:rPr lang="en-IE" sz="900" baseline="0" dirty="0" smtClean="0"/>
              <a:t>Multi-marker tracking</a:t>
            </a:r>
          </a:p>
          <a:p>
            <a:r>
              <a:rPr lang="en-IE" sz="900" baseline="0" dirty="0" smtClean="0"/>
              <a:t>Head-tracking with 9-DOF</a:t>
            </a:r>
          </a:p>
          <a:p>
            <a:r>
              <a:rPr lang="en-IE" sz="900" baseline="0" dirty="0" smtClean="0"/>
              <a:t>Integration with 3D printers</a:t>
            </a:r>
          </a:p>
          <a:p>
            <a:endParaRPr lang="en-IE" sz="900" baseline="0" dirty="0" smtClean="0"/>
          </a:p>
          <a:p>
            <a:r>
              <a:rPr lang="en-IE" sz="900" baseline="0" dirty="0" smtClean="0"/>
              <a:t>The Pro version that will ship comes with a very powerful connected pocket PC – 4GB RAM, 128GB SSD, Intel i5 CPU, 32 WHr Battery</a:t>
            </a:r>
          </a:p>
          <a:p>
            <a:endParaRPr lang="en-IE" sz="900" baseline="0" dirty="0" smtClean="0"/>
          </a:p>
          <a:p>
            <a:r>
              <a:rPr lang="en-IE" sz="900" baseline="0" dirty="0" smtClean="0"/>
              <a:t>In short Google want to stop you having to look at your phone for messages, but META want to turn you into Tony Stark.</a:t>
            </a:r>
          </a:p>
          <a:p>
            <a:endParaRPr lang="en-IE" sz="900" baseline="0" dirty="0" smtClean="0"/>
          </a:p>
          <a:p>
            <a:r>
              <a:rPr lang="en-IE" sz="900" baseline="0" dirty="0" err="1" smtClean="0"/>
              <a:t>MORE:</a:t>
            </a:r>
            <a:r>
              <a:rPr lang="en-IE" sz="900" dirty="0" err="1" smtClean="0">
                <a:hlinkClick r:id="rId3"/>
              </a:rPr>
              <a:t>https</a:t>
            </a:r>
            <a:r>
              <a:rPr lang="en-IE" sz="900" dirty="0" smtClean="0">
                <a:hlinkClick r:id="rId3"/>
              </a:rPr>
              <a:t>://</a:t>
            </a:r>
            <a:r>
              <a:rPr lang="en-IE" sz="900" dirty="0" err="1" smtClean="0">
                <a:hlinkClick r:id="rId3"/>
              </a:rPr>
              <a:t>www.spaceglasses.com</a:t>
            </a:r>
            <a:r>
              <a:rPr lang="en-IE" sz="900" dirty="0" smtClean="0">
                <a:hlinkClick r:id="rId3"/>
              </a:rPr>
              <a:t>/</a:t>
            </a:r>
            <a:endParaRPr lang="en-IE" sz="900" dirty="0" smtClean="0"/>
          </a:p>
          <a:p>
            <a:endParaRPr lang="en-IE" sz="900" dirty="0" smtClean="0"/>
          </a:p>
          <a:p>
            <a:r>
              <a:rPr lang="en-IE" sz="900" dirty="0" smtClean="0"/>
              <a:t>TODO</a:t>
            </a:r>
            <a:r>
              <a:rPr lang="en-IE" sz="900" baseline="0" dirty="0" smtClean="0"/>
              <a:t> FOR FULL VERSION: Show some demo videos</a:t>
            </a:r>
            <a:endParaRPr lang="en-IE" sz="900" dirty="0"/>
          </a:p>
        </p:txBody>
      </p:sp>
      <p:sp>
        <p:nvSpPr>
          <p:cNvPr id="4" name="Date Placeholder 3"/>
          <p:cNvSpPr>
            <a:spLocks noGrp="1"/>
          </p:cNvSpPr>
          <p:nvPr>
            <p:ph type="dt" idx="10"/>
          </p:nvPr>
        </p:nvSpPr>
        <p:spPr/>
        <p:txBody>
          <a:bodyPr/>
          <a:lstStyle/>
          <a:p>
            <a:fld id="{B8FD772F-022A-43FB-ADB5-FCDE7C9E482C}" type="datetime1">
              <a:rPr lang="en-US" smtClean="0"/>
              <a:pPr/>
              <a:t>04/09/2014</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IE" dirty="0" smtClean="0"/>
              <a:t>So to wrap up</a:t>
            </a:r>
            <a:r>
              <a:rPr lang="en-IE" baseline="0" dirty="0" smtClean="0"/>
              <a:t> I’m really looking forward to getting my hands on these to do some good security AND social research. For me </a:t>
            </a:r>
            <a:r>
              <a:rPr lang="en-IE" baseline="0" dirty="0" err="1" smtClean="0"/>
              <a:t>Smarthomes</a:t>
            </a:r>
            <a:r>
              <a:rPr lang="en-IE" baseline="0" dirty="0" smtClean="0"/>
              <a:t> and IOT are nice, but AR is a disruptive technology to rival 3D printing.</a:t>
            </a:r>
          </a:p>
          <a:p>
            <a:endParaRPr lang="en-IE" baseline="0" dirty="0" smtClean="0"/>
          </a:p>
          <a:p>
            <a:r>
              <a:rPr lang="en-IE" baseline="0" dirty="0" smtClean="0"/>
              <a:t>There are a couple of obvious first pass security concerns.</a:t>
            </a:r>
          </a:p>
          <a:p>
            <a:endParaRPr lang="en-IE" baseline="0" dirty="0" smtClean="0"/>
          </a:p>
          <a:p>
            <a:r>
              <a:rPr lang="en-IE" baseline="0" dirty="0" smtClean="0"/>
              <a:t>Firstly you are walking around with a camera on your head. That’s perfect for recording ATMs pin codes, password logins, what you are looking at on your computer or your most private moment -  and in turn carrying out ID theft of blackmail. Incidentally there has already been a porn movie filmed where both people involved wore Glass.</a:t>
            </a:r>
          </a:p>
          <a:p>
            <a:endParaRPr lang="en-IE" baseline="0" dirty="0" smtClean="0"/>
          </a:p>
          <a:p>
            <a:r>
              <a:rPr lang="en-IE" baseline="0" dirty="0" smtClean="0"/>
              <a:t>I can also change what you see – make a red light at a junction green, or falsify the world around you. This can lead to a whole area of psychological attacks that are not possible with traditional devices.</a:t>
            </a:r>
          </a:p>
          <a:p>
            <a:endParaRPr lang="en-IE" baseline="0" dirty="0" smtClean="0"/>
          </a:p>
          <a:p>
            <a:r>
              <a:rPr lang="en-IE" baseline="0" dirty="0" smtClean="0"/>
              <a:t>And you of course have an always on tracking device. Mobiles already have GPS, but you are not expected to have it on 24/7. With a wearable device you are. That opens up all sorts of attacks.</a:t>
            </a:r>
            <a:endParaRPr lang="en-IE" dirty="0"/>
          </a:p>
        </p:txBody>
      </p:sp>
      <p:sp>
        <p:nvSpPr>
          <p:cNvPr id="4" name="Date Placeholder 3"/>
          <p:cNvSpPr>
            <a:spLocks noGrp="1"/>
          </p:cNvSpPr>
          <p:nvPr>
            <p:ph type="dt" idx="10"/>
          </p:nvPr>
        </p:nvSpPr>
        <p:spPr/>
        <p:txBody>
          <a:bodyPr/>
          <a:lstStyle/>
          <a:p>
            <a:fld id="{B8FD772F-022A-43FB-ADB5-FCDE7C9E482C}" type="datetime1">
              <a:rPr lang="en-US" smtClean="0"/>
              <a:pPr/>
              <a:t>04/09/2014</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IE" dirty="0" smtClean="0"/>
              <a:t>So to wrap up</a:t>
            </a:r>
            <a:r>
              <a:rPr lang="en-IE" baseline="0" dirty="0" smtClean="0"/>
              <a:t> I’m really looking forward to getting my hands on these to do some good security AND social research. For me </a:t>
            </a:r>
            <a:r>
              <a:rPr lang="en-IE" baseline="0" dirty="0" err="1" smtClean="0"/>
              <a:t>Smarthomes</a:t>
            </a:r>
            <a:r>
              <a:rPr lang="en-IE" baseline="0" dirty="0" smtClean="0"/>
              <a:t> and IOT are nice, but AR is a disruptive technology to rival 3D printing.</a:t>
            </a:r>
          </a:p>
          <a:p>
            <a:endParaRPr lang="en-IE" baseline="0" dirty="0" smtClean="0"/>
          </a:p>
          <a:p>
            <a:r>
              <a:rPr lang="en-IE" baseline="0" dirty="0" smtClean="0"/>
              <a:t>There are a couple of obvious first pass security concerns.</a:t>
            </a:r>
          </a:p>
          <a:p>
            <a:endParaRPr lang="en-IE" baseline="0" dirty="0" smtClean="0"/>
          </a:p>
          <a:p>
            <a:r>
              <a:rPr lang="en-IE" baseline="0" dirty="0" smtClean="0"/>
              <a:t>Firstly you are walking around with a camera on your head. That’s perfect for recording ATMs pin codes, password logins, what you are looking at on your computer or your most private moment -  and in turn carrying out ID theft of blackmail. Incidentally there has already been a porn movie filmed where both people involved wore Glass.</a:t>
            </a:r>
          </a:p>
          <a:p>
            <a:endParaRPr lang="en-IE" baseline="0" dirty="0" smtClean="0"/>
          </a:p>
          <a:p>
            <a:r>
              <a:rPr lang="en-IE" baseline="0" dirty="0" smtClean="0"/>
              <a:t>I can also change what you see – make a red light at a junction green, or falsify the world around you. This can lead to a whole area of psychological attacks that are not possible with traditional devices.</a:t>
            </a:r>
          </a:p>
          <a:p>
            <a:endParaRPr lang="en-IE" baseline="0" dirty="0" smtClean="0"/>
          </a:p>
          <a:p>
            <a:r>
              <a:rPr lang="en-IE" baseline="0" dirty="0" smtClean="0"/>
              <a:t>And you of course have an always on tracking device. Mobiles already have GPS, but you are not expected to have it on 24/7. With a wearable device you are. That opens up all sorts of attacks.</a:t>
            </a:r>
            <a:endParaRPr lang="en-IE" dirty="0"/>
          </a:p>
        </p:txBody>
      </p:sp>
      <p:sp>
        <p:nvSpPr>
          <p:cNvPr id="4" name="Date Placeholder 3"/>
          <p:cNvSpPr>
            <a:spLocks noGrp="1"/>
          </p:cNvSpPr>
          <p:nvPr>
            <p:ph type="dt" idx="10"/>
          </p:nvPr>
        </p:nvSpPr>
        <p:spPr/>
        <p:txBody>
          <a:bodyPr/>
          <a:lstStyle/>
          <a:p>
            <a:fld id="{B8FD772F-022A-43FB-ADB5-FCDE7C9E482C}" type="datetime1">
              <a:rPr lang="en-US" smtClean="0"/>
              <a:pPr/>
              <a:t>04/09/2014</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IE" dirty="0" smtClean="0"/>
              <a:t>So to wrap up</a:t>
            </a:r>
            <a:r>
              <a:rPr lang="en-IE" baseline="0" dirty="0" smtClean="0"/>
              <a:t> I’m really looking forward to getting my hands on these to do some good security AND social research. For me </a:t>
            </a:r>
            <a:r>
              <a:rPr lang="en-IE" baseline="0" dirty="0" err="1" smtClean="0"/>
              <a:t>Smarthomes</a:t>
            </a:r>
            <a:r>
              <a:rPr lang="en-IE" baseline="0" dirty="0" smtClean="0"/>
              <a:t> and IOT are nice, but AR is a disruptive technology to rival 3D printing.</a:t>
            </a:r>
          </a:p>
          <a:p>
            <a:endParaRPr lang="en-IE" baseline="0" dirty="0" smtClean="0"/>
          </a:p>
          <a:p>
            <a:r>
              <a:rPr lang="en-IE" baseline="0" dirty="0" smtClean="0"/>
              <a:t>There are a couple of obvious first pass security concerns.</a:t>
            </a:r>
          </a:p>
          <a:p>
            <a:endParaRPr lang="en-IE" baseline="0" dirty="0" smtClean="0"/>
          </a:p>
          <a:p>
            <a:r>
              <a:rPr lang="en-IE" baseline="0" dirty="0" smtClean="0"/>
              <a:t>Firstly you are walking around with a camera on your head. That’s perfect for recording ATMs pin codes, password logins, what you are looking at on your computer or your most private moment -  and in turn carrying out ID theft of blackmail. Incidentally there has already been a porn movie filmed where both people involved wore Glass.</a:t>
            </a:r>
          </a:p>
          <a:p>
            <a:endParaRPr lang="en-IE" baseline="0" dirty="0" smtClean="0"/>
          </a:p>
          <a:p>
            <a:r>
              <a:rPr lang="en-IE" baseline="0" dirty="0" smtClean="0"/>
              <a:t>I can also change what you see – make a red light at a junction green, or falsify the world around you. This can lead to a whole area of psychological attacks that are not possible with traditional devices.</a:t>
            </a:r>
          </a:p>
          <a:p>
            <a:endParaRPr lang="en-IE" baseline="0" dirty="0" smtClean="0"/>
          </a:p>
          <a:p>
            <a:r>
              <a:rPr lang="en-IE" baseline="0" dirty="0" smtClean="0"/>
              <a:t>And you of course have an always on tracking device. Mobiles already have GPS, but you are not expected to have it on 24/7. With a wearable device you are. That opens up all sorts of attacks.</a:t>
            </a:r>
            <a:endParaRPr lang="en-IE" dirty="0"/>
          </a:p>
        </p:txBody>
      </p:sp>
      <p:sp>
        <p:nvSpPr>
          <p:cNvPr id="4" name="Date Placeholder 3"/>
          <p:cNvSpPr>
            <a:spLocks noGrp="1"/>
          </p:cNvSpPr>
          <p:nvPr>
            <p:ph type="dt" idx="10"/>
          </p:nvPr>
        </p:nvSpPr>
        <p:spPr/>
        <p:txBody>
          <a:bodyPr/>
          <a:lstStyle/>
          <a:p>
            <a:fld id="{B8FD772F-022A-43FB-ADB5-FCDE7C9E482C}" type="datetime1">
              <a:rPr lang="en-US" smtClean="0"/>
              <a:pPr/>
              <a:t>04/09/2014</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IE" dirty="0" smtClean="0"/>
              <a:t>This is a short talk just</a:t>
            </a:r>
            <a:r>
              <a:rPr lang="en-IE" baseline="0" dirty="0" smtClean="0"/>
              <a:t> to set the scene a little bit on the current state of the art of Augmented Reality. First up though – what is Augmented Reality (or AR for short), and how is it different from Virtual Reality (VR for short)? </a:t>
            </a:r>
          </a:p>
          <a:p>
            <a:endParaRPr lang="en-IE" baseline="0" dirty="0" smtClean="0"/>
          </a:p>
          <a:p>
            <a:r>
              <a:rPr lang="en-IE" baseline="0" dirty="0" smtClean="0"/>
              <a:t>VR is an entirely computer simulated environment. The important word here is “entirely” – nothing in the environment is real or related to the world around you. Really good VR should be very immersive, you should not have the feeling you are in fake world – so graphic quality is pretty important. </a:t>
            </a:r>
          </a:p>
          <a:p>
            <a:endParaRPr lang="en-IE" baseline="0" dirty="0" smtClean="0"/>
          </a:p>
          <a:p>
            <a:pPr marL="0" marR="0" indent="0" algn="l" defTabSz="914400" rtl="0" eaLnBrk="1" fontAlgn="base" latinLnBrk="0" hangingPunct="1">
              <a:lnSpc>
                <a:spcPct val="100000"/>
              </a:lnSpc>
              <a:spcBef>
                <a:spcPct val="30000"/>
              </a:spcBef>
              <a:spcAft>
                <a:spcPct val="0"/>
              </a:spcAft>
              <a:buClrTx/>
              <a:buSzTx/>
              <a:buFontTx/>
              <a:buNone/>
              <a:tabLst/>
              <a:defRPr/>
            </a:pPr>
            <a:r>
              <a:rPr lang="en-IE" baseline="0" dirty="0" smtClean="0"/>
              <a:t>The main uses of VR are in Training and Gaming. </a:t>
            </a:r>
            <a:r>
              <a:rPr lang="en-IE" dirty="0" smtClean="0"/>
              <a:t>VR</a:t>
            </a:r>
            <a:r>
              <a:rPr lang="en-IE" baseline="0" dirty="0" smtClean="0"/>
              <a:t> use for Training is pretty mature at this point – and is employed for everything from the military to the airline pilots. But in the gaming world companies have failed multiple times to pull it off.</a:t>
            </a:r>
          </a:p>
        </p:txBody>
      </p:sp>
      <p:sp>
        <p:nvSpPr>
          <p:cNvPr id="4" name="Date Placeholder 3"/>
          <p:cNvSpPr>
            <a:spLocks noGrp="1"/>
          </p:cNvSpPr>
          <p:nvPr>
            <p:ph type="dt" idx="10"/>
          </p:nvPr>
        </p:nvSpPr>
        <p:spPr/>
        <p:txBody>
          <a:bodyPr/>
          <a:lstStyle/>
          <a:p>
            <a:fld id="{B8FD772F-022A-43FB-ADB5-FCDE7C9E482C}" type="datetime1">
              <a:rPr lang="en-US" smtClean="0"/>
              <a:pPr/>
              <a:t>04/09/2014</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IE" dirty="0" smtClean="0"/>
              <a:t>So to wrap up</a:t>
            </a:r>
            <a:r>
              <a:rPr lang="en-IE" baseline="0" dirty="0" smtClean="0"/>
              <a:t> I’m really looking forward to getting my hands on these to do some good security AND social research. For me </a:t>
            </a:r>
            <a:r>
              <a:rPr lang="en-IE" baseline="0" dirty="0" err="1" smtClean="0"/>
              <a:t>Smarthomes</a:t>
            </a:r>
            <a:r>
              <a:rPr lang="en-IE" baseline="0" dirty="0" smtClean="0"/>
              <a:t> and IOT are nice, but AR is a disruptive technology to rival 3D printing.</a:t>
            </a:r>
          </a:p>
          <a:p>
            <a:endParaRPr lang="en-IE" baseline="0" dirty="0" smtClean="0"/>
          </a:p>
          <a:p>
            <a:r>
              <a:rPr lang="en-IE" baseline="0" dirty="0" smtClean="0"/>
              <a:t>There are a couple of obvious first pass security concerns.</a:t>
            </a:r>
          </a:p>
          <a:p>
            <a:endParaRPr lang="en-IE" baseline="0" dirty="0" smtClean="0"/>
          </a:p>
          <a:p>
            <a:r>
              <a:rPr lang="en-IE" baseline="0" dirty="0" smtClean="0"/>
              <a:t>Firstly you are walking around with a camera on your head. That’s perfect for recording ATMs pin codes, password logins, what you are looking at on your computer or your most private moment -  and in turn carrying out ID theft of blackmail. Incidentally there has already been a porn movie filmed where both people involved wore Glass.</a:t>
            </a:r>
          </a:p>
          <a:p>
            <a:endParaRPr lang="en-IE" baseline="0" dirty="0" smtClean="0"/>
          </a:p>
          <a:p>
            <a:r>
              <a:rPr lang="en-IE" baseline="0" dirty="0" smtClean="0"/>
              <a:t>I can also change what you see – make a red light at a junction green, or falsify the world around you. This can lead to a whole area of psychological attacks that are not possible with traditional devices.</a:t>
            </a:r>
          </a:p>
          <a:p>
            <a:endParaRPr lang="en-IE" baseline="0" dirty="0" smtClean="0"/>
          </a:p>
          <a:p>
            <a:r>
              <a:rPr lang="en-IE" baseline="0" dirty="0" smtClean="0"/>
              <a:t>And you of course have an always on tracking device. Mobiles already have GPS, but you are not expected to have it on 24/7. With a wearable device you are. That opens up all sorts of attacks.</a:t>
            </a:r>
            <a:endParaRPr lang="en-IE" dirty="0"/>
          </a:p>
        </p:txBody>
      </p:sp>
      <p:sp>
        <p:nvSpPr>
          <p:cNvPr id="4" name="Date Placeholder 3"/>
          <p:cNvSpPr>
            <a:spLocks noGrp="1"/>
          </p:cNvSpPr>
          <p:nvPr>
            <p:ph type="dt" idx="10"/>
          </p:nvPr>
        </p:nvSpPr>
        <p:spPr/>
        <p:txBody>
          <a:bodyPr/>
          <a:lstStyle/>
          <a:p>
            <a:fld id="{B8FD772F-022A-43FB-ADB5-FCDE7C9E482C}" type="datetime1">
              <a:rPr lang="en-US" smtClean="0"/>
              <a:pPr/>
              <a:t>04/09/2014</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IE" dirty="0" smtClean="0"/>
              <a:t>And finally what effect does wearable</a:t>
            </a:r>
            <a:r>
              <a:rPr lang="en-IE" baseline="0" dirty="0" smtClean="0"/>
              <a:t> AR have on society in the next couple of years.</a:t>
            </a:r>
          </a:p>
          <a:p>
            <a:endParaRPr lang="en-IE" baseline="0" dirty="0" smtClean="0"/>
          </a:p>
          <a:p>
            <a:r>
              <a:rPr lang="en-IE" baseline="0" dirty="0" smtClean="0"/>
              <a:t>I keep mentioning a book by Daniel Suarez called Daemon which is an absolute must read if you are interested in this area.</a:t>
            </a:r>
          </a:p>
          <a:p>
            <a:endParaRPr lang="en-IE" baseline="0" dirty="0" smtClean="0"/>
          </a:p>
          <a:p>
            <a:r>
              <a:rPr lang="en-IE" baseline="0" dirty="0" smtClean="0"/>
              <a:t>The vision of us all having customised Iron Man style HUDs is not as far off as we might think,  and Google Glass already shows consumers have an interest in this. Google  also plans doing interesting things such as Crowd sourcing </a:t>
            </a:r>
            <a:r>
              <a:rPr lang="en-IE" baseline="0" dirty="0" err="1" smtClean="0"/>
              <a:t>StreetView</a:t>
            </a:r>
            <a:r>
              <a:rPr lang="en-IE" baseline="0" dirty="0" smtClean="0"/>
              <a:t>, or even having Google Glass as live cams if you turn that option on. That would mean you could see anywhere in the world live through the eyes of someone else.</a:t>
            </a:r>
          </a:p>
          <a:p>
            <a:endParaRPr lang="en-IE" baseline="0" dirty="0" smtClean="0"/>
          </a:p>
          <a:p>
            <a:r>
              <a:rPr lang="en-IE" baseline="0" dirty="0" smtClean="0"/>
              <a:t>But one thing I find very interesting – in a society where everything you say and do is potentially being recorded by everyone around you, how does that change our behaviour. If the assumption of privacy is completely removed and everyone knows everything that is public about you – will that make us act as better people. I have no idea to be honest, but I’m really enjoying researching this area so far </a:t>
            </a:r>
            <a:r>
              <a:rPr lang="en-IE" baseline="0" dirty="0" smtClean="0">
                <a:sym typeface="Wingdings" pitchFamily="2" charset="2"/>
              </a:rPr>
              <a:t></a:t>
            </a:r>
            <a:endParaRPr lang="en-IE" dirty="0"/>
          </a:p>
        </p:txBody>
      </p:sp>
      <p:sp>
        <p:nvSpPr>
          <p:cNvPr id="4" name="Date Placeholder 3"/>
          <p:cNvSpPr>
            <a:spLocks noGrp="1"/>
          </p:cNvSpPr>
          <p:nvPr>
            <p:ph type="dt" idx="10"/>
          </p:nvPr>
        </p:nvSpPr>
        <p:spPr/>
        <p:txBody>
          <a:bodyPr/>
          <a:lstStyle/>
          <a:p>
            <a:fld id="{B8FD772F-022A-43FB-ADB5-FCDE7C9E482C}" type="datetime1">
              <a:rPr lang="en-US" smtClean="0"/>
              <a:pPr/>
              <a:t>04/09/2014</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pPr>
              <a:buFontTx/>
              <a:buNone/>
            </a:pPr>
            <a:r>
              <a:rPr lang="en-IE" sz="1100" baseline="0" dirty="0" smtClean="0"/>
              <a:t>ONE MORE SLIDE – BEFORE HANDING OVER</a:t>
            </a:r>
          </a:p>
          <a:p>
            <a:pPr>
              <a:buFontTx/>
              <a:buNone/>
            </a:pPr>
            <a:endParaRPr lang="en-IE" sz="1100" baseline="0" dirty="0" smtClean="0"/>
          </a:p>
          <a:p>
            <a:pPr>
              <a:buFontTx/>
              <a:buNone/>
            </a:pPr>
            <a:r>
              <a:rPr lang="en-IE" sz="1100" baseline="0" dirty="0" smtClean="0"/>
              <a:t>We have had 8 good meetings so far –and thankfully people are still offering to do talks. In fact we have 10 speakers so far.</a:t>
            </a:r>
          </a:p>
          <a:p>
            <a:pPr>
              <a:buFontTx/>
              <a:buNone/>
            </a:pPr>
            <a:endParaRPr lang="en-IE" sz="1100" baseline="0" dirty="0" smtClean="0"/>
          </a:p>
          <a:p>
            <a:pPr>
              <a:buFontTx/>
              <a:buNone/>
            </a:pPr>
            <a:r>
              <a:rPr lang="en-IE" sz="1100" baseline="0" dirty="0" smtClean="0"/>
              <a:t>For whoever ends up being speaker Number 10 I have a book to give away – the excellent DarkMarket – which is must read for anyone who wants to know how the CyberCrime underground works. To make it even cooler I can also have the book signed – so this will be a unique copy! The only downside if of course it would not be actually signed by the author – it would signed by me, but I can put any name you want on it – Misha Glenny, President Obama, Genghis Khan – you name it. Honestly the fact that we still rely on a signature of proof of someones identity in this day and age is mindblowing.</a:t>
            </a:r>
          </a:p>
          <a:p>
            <a:pPr>
              <a:buFontTx/>
              <a:buNone/>
            </a:pPr>
            <a:endParaRPr lang="en-IE" sz="1100" baseline="0" dirty="0" smtClean="0"/>
          </a:p>
          <a:p>
            <a:pPr>
              <a:buFontTx/>
              <a:buNone/>
            </a:pPr>
            <a:r>
              <a:rPr lang="en-IE" sz="1100" baseline="0" dirty="0" smtClean="0"/>
              <a:t>Hopefully everyone knows by now not to be afraid no matter what the topic – and even if you are just starting out, or already an expert – please do ask me to speak</a:t>
            </a:r>
          </a:p>
          <a:p>
            <a:pPr>
              <a:buFontTx/>
              <a:buNone/>
            </a:pPr>
            <a:endParaRPr lang="en-IE" sz="1100" baseline="0" dirty="0" smtClean="0"/>
          </a:p>
          <a:p>
            <a:pPr>
              <a:buFontTx/>
              <a:buNone/>
            </a:pPr>
            <a:r>
              <a:rPr lang="en-IE" sz="1100" baseline="0" dirty="0" smtClean="0"/>
              <a:t>I’d personally love to see some 101 sessions or workshops on a couple of areas – so if you think you can talk about any of these please, please offer to do a talk </a:t>
            </a:r>
            <a:r>
              <a:rPr lang="en-IE" sz="1100" baseline="0" dirty="0" smtClean="0">
                <a:sym typeface="Wingdings"/>
              </a:rPr>
              <a:t></a:t>
            </a:r>
          </a:p>
          <a:p>
            <a:pPr>
              <a:buFontTx/>
              <a:buNone/>
            </a:pPr>
            <a:endParaRPr lang="en-IE" sz="1100" baseline="0" dirty="0" smtClean="0">
              <a:sym typeface="Wingdings"/>
            </a:endParaRPr>
          </a:p>
          <a:p>
            <a:pPr>
              <a:buFontTx/>
              <a:buNone/>
            </a:pPr>
            <a:r>
              <a:rPr lang="en-IE" sz="1100" baseline="0" dirty="0" smtClean="0">
                <a:sym typeface="Wingdings"/>
              </a:rPr>
              <a:t>Arduino</a:t>
            </a:r>
          </a:p>
          <a:p>
            <a:pPr>
              <a:buFontTx/>
              <a:buNone/>
            </a:pPr>
            <a:r>
              <a:rPr lang="en-IE" sz="1100" baseline="0" dirty="0" smtClean="0">
                <a:sym typeface="Wingdings"/>
              </a:rPr>
              <a:t>Ras Pi</a:t>
            </a:r>
          </a:p>
          <a:p>
            <a:pPr>
              <a:buFontTx/>
              <a:buNone/>
            </a:pPr>
            <a:r>
              <a:rPr lang="en-IE" sz="1100" baseline="0" dirty="0" smtClean="0">
                <a:sym typeface="Wingdings"/>
              </a:rPr>
              <a:t>3D Printing</a:t>
            </a:r>
          </a:p>
          <a:p>
            <a:pPr>
              <a:buFontTx/>
              <a:buNone/>
            </a:pPr>
            <a:r>
              <a:rPr lang="en-IE" sz="1100" baseline="0" dirty="0" smtClean="0">
                <a:sym typeface="Wingdings"/>
              </a:rPr>
              <a:t>SDR or Ham Radio</a:t>
            </a:r>
          </a:p>
          <a:p>
            <a:pPr>
              <a:buFontTx/>
              <a:buNone/>
            </a:pPr>
            <a:r>
              <a:rPr lang="en-IE" sz="1100" baseline="0" smtClean="0">
                <a:sym typeface="Wingdings"/>
              </a:rPr>
              <a:t>IOT</a:t>
            </a:r>
            <a:endParaRPr lang="en-IE" sz="1100" baseline="0" dirty="0" smtClean="0">
              <a:sym typeface="Wingdings"/>
            </a:endParaRPr>
          </a:p>
          <a:p>
            <a:pPr>
              <a:buFontTx/>
              <a:buNone/>
            </a:pPr>
            <a:endParaRPr lang="en-IE" sz="1100" baseline="0" dirty="0" smtClean="0">
              <a:sym typeface="Wingdings"/>
            </a:endParaRPr>
          </a:p>
          <a:p>
            <a:pPr>
              <a:buFontTx/>
              <a:buNone/>
            </a:pPr>
            <a:endParaRPr lang="en-IE" sz="1100" baseline="0" dirty="0"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IE" dirty="0" smtClean="0"/>
              <a:t>Nintendo</a:t>
            </a:r>
            <a:r>
              <a:rPr lang="en-IE" baseline="0" dirty="0" smtClean="0"/>
              <a:t> famously tried VR gaming with their Virtual Boy device way back in 1995, almost 20 years ago at this point. They had previously experimented with wearable gaming devices with their Power Glove back as early as 1989. Both of these devices where way ahead of their time, but both failed because the technology simply was not good enough back then.</a:t>
            </a:r>
          </a:p>
          <a:p>
            <a:endParaRPr lang="en-IE" baseline="0" dirty="0" smtClean="0"/>
          </a:p>
          <a:p>
            <a:r>
              <a:rPr lang="en-IE" baseline="0" dirty="0" smtClean="0"/>
              <a:t>In the years since gaming companies have experimented with VR and found that unless you can make the virtual world truly seamless the users will start to feel uncomfortable in the virtual world – as your brain knows it false. This is much the same way as humans get uncomfortable around robots designed to look very like us – the brain knows something is slightly off.</a:t>
            </a:r>
          </a:p>
          <a:p>
            <a:endParaRPr lang="en-IE" baseline="0" dirty="0" smtClean="0"/>
          </a:p>
          <a:p>
            <a:r>
              <a:rPr lang="en-IE" baseline="0" dirty="0" smtClean="0"/>
              <a:t>This year though may be the year the gaming industry finally get VR right though – and there are 2 exciting products in development that have caught the markets attention in a big way.</a:t>
            </a:r>
            <a:endParaRPr lang="en-IE" dirty="0"/>
          </a:p>
        </p:txBody>
      </p:sp>
      <p:sp>
        <p:nvSpPr>
          <p:cNvPr id="4" name="Date Placeholder 3"/>
          <p:cNvSpPr>
            <a:spLocks noGrp="1"/>
          </p:cNvSpPr>
          <p:nvPr>
            <p:ph type="dt" idx="10"/>
          </p:nvPr>
        </p:nvSpPr>
        <p:spPr/>
        <p:txBody>
          <a:bodyPr/>
          <a:lstStyle/>
          <a:p>
            <a:fld id="{B8FD772F-022A-43FB-ADB5-FCDE7C9E482C}" type="datetime1">
              <a:rPr lang="en-US" smtClean="0"/>
              <a:pPr/>
              <a:t>04/09/2014</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IE" dirty="0" smtClean="0"/>
              <a:t>CUT? A LOT LESS DETAILS?</a:t>
            </a:r>
          </a:p>
          <a:p>
            <a:endParaRPr lang="en-IE" dirty="0" smtClean="0"/>
          </a:p>
          <a:p>
            <a:r>
              <a:rPr lang="en-IE" dirty="0" smtClean="0"/>
              <a:t>The first is the Oculus</a:t>
            </a:r>
            <a:r>
              <a:rPr lang="en-IE" baseline="0" dirty="0" smtClean="0"/>
              <a:t> Rift. This is a VR headset that is expected to retail late this year / early next year for less than $300. The company behind the rift raised 2.4 million on </a:t>
            </a:r>
            <a:r>
              <a:rPr lang="en-IE" baseline="0" dirty="0" err="1" smtClean="0"/>
              <a:t>Kickstarter</a:t>
            </a:r>
            <a:r>
              <a:rPr lang="en-IE" baseline="0" dirty="0" smtClean="0"/>
              <a:t> in just 3 days. They are also helped by the fact John </a:t>
            </a:r>
            <a:r>
              <a:rPr lang="en-IE" baseline="0" dirty="0" err="1" smtClean="0"/>
              <a:t>Carmick</a:t>
            </a:r>
            <a:r>
              <a:rPr lang="en-IE" baseline="0" dirty="0" smtClean="0"/>
              <a:t>, the co-founder of ID software and brains behind games such as Doom and Quake is the new CTO and one of the main persons driving the project.</a:t>
            </a:r>
          </a:p>
          <a:p>
            <a:endParaRPr lang="en-IE" baseline="0" dirty="0" smtClean="0"/>
          </a:p>
          <a:p>
            <a:r>
              <a:rPr lang="en-IE" baseline="0" dirty="0" smtClean="0"/>
              <a:t>The headset has 1920x1080 HD quality resolution and importantly a 110 degree stereoscopic (i.e. 3D) FOV (field of view). This large FOV is very important as it means that you can not see outside of the FOV when moving your eyes or head in any direction, so its fully immersive. You are not looking at the world through a window, which is what other VR glasses feel like.</a:t>
            </a:r>
          </a:p>
          <a:p>
            <a:endParaRPr lang="en-IE" baseline="0" dirty="0" smtClean="0"/>
          </a:p>
          <a:p>
            <a:r>
              <a:rPr lang="en-IE" baseline="0" dirty="0" smtClean="0"/>
              <a:t>A lot of the hype around this devices comes from the fact that John </a:t>
            </a:r>
            <a:r>
              <a:rPr lang="en-IE" baseline="0" dirty="0" err="1" smtClean="0"/>
              <a:t>Carmick</a:t>
            </a:r>
            <a:r>
              <a:rPr lang="en-IE" baseline="0" dirty="0" smtClean="0"/>
              <a:t> demoed it at E3 in June 2012 already running a fully immersive port of Doom3, and several other big name developers are already developing for it.</a:t>
            </a:r>
          </a:p>
          <a:p>
            <a:endParaRPr lang="en-IE" baseline="0" dirty="0" smtClean="0"/>
          </a:p>
          <a:p>
            <a:r>
              <a:rPr lang="en-IE" baseline="0" dirty="0" smtClean="0"/>
              <a:t>Demo: </a:t>
            </a:r>
            <a:r>
              <a:rPr lang="en-IE" dirty="0" smtClean="0">
                <a:hlinkClick r:id="rId3"/>
              </a:rPr>
              <a:t>http://www.youtube.com/watch?v=KBylGcvRuek</a:t>
            </a:r>
            <a:endParaRPr lang="en-IE" dirty="0"/>
          </a:p>
        </p:txBody>
      </p:sp>
      <p:sp>
        <p:nvSpPr>
          <p:cNvPr id="4" name="Date Placeholder 3"/>
          <p:cNvSpPr>
            <a:spLocks noGrp="1"/>
          </p:cNvSpPr>
          <p:nvPr>
            <p:ph type="dt" idx="10"/>
          </p:nvPr>
        </p:nvSpPr>
        <p:spPr/>
        <p:txBody>
          <a:bodyPr/>
          <a:lstStyle/>
          <a:p>
            <a:fld id="{B8FD772F-022A-43FB-ADB5-FCDE7C9E482C}" type="datetime1">
              <a:rPr lang="en-US" smtClean="0"/>
              <a:pPr/>
              <a:t>04/09/2014</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IE" dirty="0" smtClean="0"/>
              <a:t>The second device</a:t>
            </a:r>
            <a:r>
              <a:rPr lang="en-IE" baseline="0" dirty="0" smtClean="0"/>
              <a:t> to change VR gaming is another </a:t>
            </a:r>
            <a:r>
              <a:rPr lang="en-IE" baseline="0" dirty="0" err="1" smtClean="0"/>
              <a:t>Kickstarter</a:t>
            </a:r>
            <a:r>
              <a:rPr lang="en-IE" baseline="0" dirty="0" smtClean="0"/>
              <a:t> project called </a:t>
            </a:r>
            <a:r>
              <a:rPr lang="en-IE" baseline="0" dirty="0" err="1" smtClean="0"/>
              <a:t>Virtuix</a:t>
            </a:r>
            <a:r>
              <a:rPr lang="en-IE" baseline="0" dirty="0" smtClean="0"/>
              <a:t> Omni – this is a Omni directional </a:t>
            </a:r>
            <a:r>
              <a:rPr lang="en-IE" baseline="0" dirty="0" err="1" smtClean="0"/>
              <a:t>threadmill</a:t>
            </a:r>
            <a:r>
              <a:rPr lang="en-IE" baseline="0" dirty="0" smtClean="0"/>
              <a:t> that lets you move in VR space as you would in reality. To make things more interested the developers are working with the Rift developers so that both systems work together.</a:t>
            </a:r>
          </a:p>
          <a:p>
            <a:endParaRPr lang="en-IE" baseline="0" dirty="0" smtClean="0"/>
          </a:p>
          <a:p>
            <a:r>
              <a:rPr lang="en-IE" baseline="0" dirty="0" smtClean="0"/>
              <a:t>The system works by using a </a:t>
            </a:r>
            <a:r>
              <a:rPr lang="en-IE" baseline="0" dirty="0" err="1" smtClean="0"/>
              <a:t>slippy</a:t>
            </a:r>
            <a:r>
              <a:rPr lang="en-IE" baseline="0" dirty="0" smtClean="0"/>
              <a:t> surface and special shoes, and basically functions as a game controller for VR worlds. So you can run around in a VR world created by the Oculus Rift using the Omni and it should all work </a:t>
            </a:r>
            <a:r>
              <a:rPr lang="en-IE" baseline="0" dirty="0" err="1" smtClean="0"/>
              <a:t>seemlessly</a:t>
            </a:r>
            <a:r>
              <a:rPr lang="en-IE" baseline="0" dirty="0" smtClean="0"/>
              <a:t>. The Omni is set to ship in Jan 2014</a:t>
            </a:r>
          </a:p>
          <a:p>
            <a:endParaRPr lang="en-IE" baseline="0" dirty="0" smtClean="0"/>
          </a:p>
          <a:p>
            <a:r>
              <a:rPr lang="en-IE" baseline="0" dirty="0" smtClean="0"/>
              <a:t>So </a:t>
            </a:r>
            <a:r>
              <a:rPr lang="en-IE" baseline="0" dirty="0" err="1" smtClean="0"/>
              <a:t>thats</a:t>
            </a:r>
            <a:r>
              <a:rPr lang="en-IE" baseline="0" dirty="0" smtClean="0"/>
              <a:t> VR but what about AR? AR is a live view of the physical world where elements are augmented with computer generated input – normally video or graphics, but also sounds or GPS data.</a:t>
            </a:r>
          </a:p>
        </p:txBody>
      </p:sp>
      <p:sp>
        <p:nvSpPr>
          <p:cNvPr id="4" name="Date Placeholder 3"/>
          <p:cNvSpPr>
            <a:spLocks noGrp="1"/>
          </p:cNvSpPr>
          <p:nvPr>
            <p:ph type="dt" idx="10"/>
          </p:nvPr>
        </p:nvSpPr>
        <p:spPr/>
        <p:txBody>
          <a:bodyPr/>
          <a:lstStyle/>
          <a:p>
            <a:fld id="{B8FD772F-022A-43FB-ADB5-FCDE7C9E482C}" type="datetime1">
              <a:rPr lang="en-US" smtClean="0"/>
              <a:pPr/>
              <a:t>04/09/2014</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IE" baseline="0" dirty="0" smtClean="0"/>
              <a:t>An easy way to think of this is Reality ++, you are adding content to the real world around you.</a:t>
            </a:r>
          </a:p>
        </p:txBody>
      </p:sp>
      <p:sp>
        <p:nvSpPr>
          <p:cNvPr id="4" name="Date Placeholder 3"/>
          <p:cNvSpPr>
            <a:spLocks noGrp="1"/>
          </p:cNvSpPr>
          <p:nvPr>
            <p:ph type="dt" idx="10"/>
          </p:nvPr>
        </p:nvSpPr>
        <p:spPr/>
        <p:txBody>
          <a:bodyPr/>
          <a:lstStyle/>
          <a:p>
            <a:fld id="{B8FD772F-022A-43FB-ADB5-FCDE7C9E482C}" type="datetime1">
              <a:rPr lang="en-US" smtClean="0"/>
              <a:pPr/>
              <a:t>04/09/2014</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IE" baseline="0" dirty="0" smtClean="0"/>
              <a:t>Another phrase you will see if you read academic papers on AR is “mediated reality”. This concept goes further that AR, and you can think of it as both Reality++ but also Reality—</a:t>
            </a:r>
          </a:p>
          <a:p>
            <a:endParaRPr lang="en-IE" baseline="0" dirty="0" smtClean="0"/>
          </a:p>
          <a:p>
            <a:r>
              <a:rPr lang="en-IE" baseline="0" dirty="0" smtClean="0"/>
              <a:t>In other words you can remove content from reality – imagine </a:t>
            </a:r>
            <a:r>
              <a:rPr lang="en-IE" baseline="0" dirty="0" err="1" smtClean="0"/>
              <a:t>Adblock</a:t>
            </a:r>
            <a:r>
              <a:rPr lang="en-IE" baseline="0" dirty="0" smtClean="0"/>
              <a:t> for a set of AR glasses, where all the ads around you are removed and replace with pictures of your favourite hot celebrity.</a:t>
            </a:r>
          </a:p>
        </p:txBody>
      </p:sp>
      <p:sp>
        <p:nvSpPr>
          <p:cNvPr id="4" name="Date Placeholder 3"/>
          <p:cNvSpPr>
            <a:spLocks noGrp="1"/>
          </p:cNvSpPr>
          <p:nvPr>
            <p:ph type="dt" idx="10"/>
          </p:nvPr>
        </p:nvSpPr>
        <p:spPr/>
        <p:txBody>
          <a:bodyPr/>
          <a:lstStyle/>
          <a:p>
            <a:fld id="{B8FD772F-022A-43FB-ADB5-FCDE7C9E482C}" type="datetime1">
              <a:rPr lang="en-US" smtClean="0"/>
              <a:pPr/>
              <a:t>04/09/2014</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IE" dirty="0" smtClean="0"/>
              <a:t>For a high level simplified view</a:t>
            </a:r>
            <a:r>
              <a:rPr lang="en-IE" baseline="0" dirty="0" smtClean="0"/>
              <a:t> of how AR works, you can see on this slide</a:t>
            </a:r>
          </a:p>
          <a:p>
            <a:endParaRPr lang="en-IE" baseline="0" dirty="0" smtClean="0"/>
          </a:p>
          <a:p>
            <a:r>
              <a:rPr lang="en-IE" baseline="0" dirty="0" smtClean="0"/>
              <a:t>On the right you have the World and on the left you have your eye. A camera captures a view of the world, and this is then fed to the AR module. This module can add or remove content based on things like visual recognition, GPS etc. The modified input is then fed out to a screen which is what your eyes views. </a:t>
            </a:r>
          </a:p>
          <a:p>
            <a:endParaRPr lang="en-IE" baseline="0" dirty="0" smtClean="0"/>
          </a:p>
          <a:p>
            <a:r>
              <a:rPr lang="en-IE" baseline="0" dirty="0" smtClean="0"/>
              <a:t>Augmented reality goes beyond just visual changes though – it also includes adding additional sounds, smells, haptic feedback or anything else that you can think of. </a:t>
            </a:r>
          </a:p>
        </p:txBody>
      </p:sp>
      <p:sp>
        <p:nvSpPr>
          <p:cNvPr id="4" name="Date Placeholder 3"/>
          <p:cNvSpPr>
            <a:spLocks noGrp="1"/>
          </p:cNvSpPr>
          <p:nvPr>
            <p:ph type="dt" idx="10"/>
          </p:nvPr>
        </p:nvSpPr>
        <p:spPr/>
        <p:txBody>
          <a:bodyPr/>
          <a:lstStyle/>
          <a:p>
            <a:fld id="{B8FD772F-022A-43FB-ADB5-FCDE7C9E482C}" type="datetime1">
              <a:rPr lang="en-US" smtClean="0"/>
              <a:pPr/>
              <a:t>04/09/2014</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IE" baseline="0" dirty="0" smtClean="0"/>
              <a:t>At the moment there are two main form factors </a:t>
            </a:r>
            <a:r>
              <a:rPr lang="en-IE" baseline="0" smtClean="0"/>
              <a:t>for AR when we talk about visual changes. </a:t>
            </a:r>
            <a:r>
              <a:rPr lang="en-IE" baseline="0" dirty="0" smtClean="0"/>
              <a:t>The screen can simply be a </a:t>
            </a:r>
            <a:r>
              <a:rPr lang="en-IE" baseline="0" dirty="0" err="1" smtClean="0"/>
              <a:t>smartphone</a:t>
            </a:r>
            <a:r>
              <a:rPr lang="en-IE" baseline="0" dirty="0" smtClean="0"/>
              <a:t>, or it could be a wearable device like Google glass. In the case of a </a:t>
            </a:r>
            <a:r>
              <a:rPr lang="en-IE" baseline="0" dirty="0" err="1" smtClean="0"/>
              <a:t>smartphone</a:t>
            </a:r>
            <a:r>
              <a:rPr lang="en-IE" baseline="0" dirty="0" smtClean="0"/>
              <a:t> the back camera acts as the input and the screen as the modified output. Lets talk about </a:t>
            </a:r>
            <a:r>
              <a:rPr lang="en-IE" baseline="0" dirty="0" err="1" smtClean="0"/>
              <a:t>Smartphones</a:t>
            </a:r>
            <a:r>
              <a:rPr lang="en-IE" baseline="0" dirty="0" smtClean="0"/>
              <a:t> first.</a:t>
            </a:r>
            <a:endParaRPr lang="en-IE" dirty="0" smtClean="0"/>
          </a:p>
          <a:p>
            <a:endParaRPr lang="en-IE" dirty="0"/>
          </a:p>
        </p:txBody>
      </p:sp>
      <p:sp>
        <p:nvSpPr>
          <p:cNvPr id="4" name="Date Placeholder 3"/>
          <p:cNvSpPr>
            <a:spLocks noGrp="1"/>
          </p:cNvSpPr>
          <p:nvPr>
            <p:ph type="dt" idx="10"/>
          </p:nvPr>
        </p:nvSpPr>
        <p:spPr/>
        <p:txBody>
          <a:bodyPr/>
          <a:lstStyle/>
          <a:p>
            <a:fld id="{B8FD772F-022A-43FB-ADB5-FCDE7C9E482C}" type="datetime1">
              <a:rPr lang="en-US" smtClean="0"/>
              <a:pPr/>
              <a:t>04/09/2014</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9" name="Subtitle 8"/>
          <p:cNvSpPr>
            <a:spLocks noGrp="1"/>
          </p:cNvSpPr>
          <p:nvPr>
            <p:ph type="subTitle" idx="1"/>
          </p:nvPr>
        </p:nvSpPr>
        <p:spPr>
          <a:xfrm>
            <a:off x="457200" y="3699804"/>
            <a:ext cx="8305800" cy="1143000"/>
          </a:xfrm>
        </p:spPr>
        <p:txBody>
          <a:bodyPr>
            <a:noAutofit/>
          </a:bodyPr>
          <a:lstStyle>
            <a:lvl1pPr marL="0" indent="0" algn="ctr">
              <a:buNone/>
              <a:defRPr sz="2200" spc="100" baseline="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28" name="Title 27"/>
          <p:cNvSpPr>
            <a:spLocks noGrp="1"/>
          </p:cNvSpPr>
          <p:nvPr>
            <p:ph type="ctrTitle"/>
          </p:nvPr>
        </p:nvSpPr>
        <p:spPr>
          <a:xfrm>
            <a:off x="457200" y="1433732"/>
            <a:ext cx="8305800" cy="1981200"/>
          </a:xfrm>
          <a:ln w="6350" cap="rnd">
            <a:noFill/>
          </a:ln>
        </p:spPr>
        <p:txBody>
          <a:bodyPr anchor="b" anchorCtr="0">
            <a:noAutofit/>
          </a:bodyPr>
          <a:lstStyle>
            <a:lvl1pPr algn="ctr">
              <a:defRPr lang="en-US" sz="4800" b="0" dirty="0">
                <a:ln w="3200">
                  <a:solidFill>
                    <a:schemeClr val="bg2">
                      <a:shade val="75000"/>
                      <a:alpha val="25000"/>
                    </a:schemeClr>
                  </a:solidFill>
                  <a:prstDash val="solid"/>
                  <a:round/>
                </a:ln>
                <a:solidFill>
                  <a:srgbClr val="F9F9F9"/>
                </a:solidFill>
                <a:effectLst>
                  <a:innerShdw blurRad="50800" dist="25400" dir="13500000">
                    <a:srgbClr val="000000">
                      <a:alpha val="70000"/>
                    </a:srgbClr>
                  </a:innerShdw>
                </a:effectLst>
              </a:defRPr>
            </a:lvl1pPr>
          </a:lstStyle>
          <a:p>
            <a:r>
              <a:rPr kumimoji="0" lang="en-US" smtClean="0"/>
              <a:t>Click to edit Master title style</a:t>
            </a:r>
            <a:endParaRPr kumimoji="0" lang="en-US"/>
          </a:p>
        </p:txBody>
      </p:sp>
      <p:cxnSp>
        <p:nvCxnSpPr>
          <p:cNvPr id="8" name="Straight Connector 7"/>
          <p:cNvCxnSpPr/>
          <p:nvPr/>
        </p:nvCxnSpPr>
        <p:spPr>
          <a:xfrm>
            <a:off x="1463626" y="3550126"/>
            <a:ext cx="2971800" cy="1588"/>
          </a:xfrm>
          <a:prstGeom prst="line">
            <a:avLst/>
          </a:prstGeom>
          <a:ln w="9525" cap="flat" cmpd="sng" algn="ctr">
            <a:solidFill>
              <a:schemeClr val="bg2">
                <a:tint val="20000"/>
              </a:schemeClr>
            </a:solidFill>
            <a:prstDash val="solid"/>
          </a:ln>
          <a:effectLst>
            <a:outerShdw blurRad="31750" dir="2700000" algn="tl" rotWithShape="0">
              <a:srgbClr val="000000">
                <a:alpha val="55000"/>
              </a:srgbClr>
            </a:outerShdw>
          </a:effectLst>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4708574" y="3550126"/>
            <a:ext cx="2971800" cy="1588"/>
          </a:xfrm>
          <a:prstGeom prst="line">
            <a:avLst/>
          </a:prstGeom>
          <a:ln w="9525" cap="flat" cmpd="sng" algn="ctr">
            <a:solidFill>
              <a:schemeClr val="bg2">
                <a:tint val="20000"/>
              </a:schemeClr>
            </a:solidFill>
            <a:prstDash val="solid"/>
          </a:ln>
          <a:effectLst>
            <a:outerShdw blurRad="31750" dir="2700000" algn="tl" rotWithShape="0">
              <a:srgbClr val="000000">
                <a:alpha val="55000"/>
              </a:srgbClr>
            </a:outerShdw>
          </a:effectLst>
        </p:spPr>
        <p:style>
          <a:lnRef idx="1">
            <a:schemeClr val="accent1"/>
          </a:lnRef>
          <a:fillRef idx="0">
            <a:schemeClr val="accent1"/>
          </a:fillRef>
          <a:effectRef idx="0">
            <a:schemeClr val="accent1"/>
          </a:effectRef>
          <a:fontRef idx="minor">
            <a:schemeClr val="tx1"/>
          </a:fontRef>
        </p:style>
      </p:cxnSp>
      <p:sp>
        <p:nvSpPr>
          <p:cNvPr id="14" name="Oval 13"/>
          <p:cNvSpPr/>
          <p:nvPr/>
        </p:nvSpPr>
        <p:spPr>
          <a:xfrm>
            <a:off x="4540348" y="3526302"/>
            <a:ext cx="45720" cy="45720"/>
          </a:xfrm>
          <a:prstGeom prst="ellipse">
            <a:avLst/>
          </a:prstGeom>
          <a:effectLst>
            <a:outerShdw blurRad="31750" dir="2700000" algn="tl" rotWithShape="0">
              <a:srgbClr val="000000">
                <a:alpha val="55000"/>
              </a:srgbClr>
            </a:outerShdw>
          </a:effectLst>
        </p:spPr>
        <p:style>
          <a:lnRef idx="2">
            <a:schemeClr val="accent2"/>
          </a:lnRef>
          <a:fillRef idx="1">
            <a:schemeClr val="accent2"/>
          </a:fillRef>
          <a:effectRef idx="0">
            <a:schemeClr val="accent2"/>
          </a:effectRef>
          <a:fontRef idx="minor">
            <a:schemeClr val="lt1"/>
          </a:fontRef>
        </p:style>
        <p:txBody>
          <a:bodyPr rtlCol="0" anchor="ctr"/>
          <a:lstStyle/>
          <a:p>
            <a:pPr algn="ctr" eaLnBrk="1" latinLnBrk="0" hangingPunct="1"/>
            <a:endParaRPr kumimoji="0" lang="en-US"/>
          </a:p>
        </p:txBody>
      </p:sp>
      <p:sp>
        <p:nvSpPr>
          <p:cNvPr id="15" name="Date Placeholder 14"/>
          <p:cNvSpPr>
            <a:spLocks noGrp="1"/>
          </p:cNvSpPr>
          <p:nvPr>
            <p:ph type="dt" sz="half" idx="10"/>
          </p:nvPr>
        </p:nvSpPr>
        <p:spPr/>
        <p:txBody>
          <a:bodyPr/>
          <a:lstStyle/>
          <a:p>
            <a:fld id="{1D8BD707-D9CF-40AE-B4C6-C98DA3205C09}" type="datetimeFigureOut">
              <a:rPr lang="en-US" smtClean="0"/>
              <a:pPr/>
              <a:t>04/09/2014</a:t>
            </a:fld>
            <a:endParaRPr lang="en-US"/>
          </a:p>
        </p:txBody>
      </p:sp>
      <p:sp>
        <p:nvSpPr>
          <p:cNvPr id="16" name="Slide Number Placeholder 15"/>
          <p:cNvSpPr>
            <a:spLocks noGrp="1"/>
          </p:cNvSpPr>
          <p:nvPr>
            <p:ph type="sldNum" sz="quarter" idx="11"/>
          </p:nvPr>
        </p:nvSpPr>
        <p:spPr/>
        <p:txBody>
          <a:bodyPr/>
          <a:lstStyle/>
          <a:p>
            <a:fld id="{B6F15528-21DE-4FAA-801E-634DDDAF4B2B}" type="slidenum">
              <a:rPr lang="en-US" smtClean="0"/>
              <a:pPr/>
              <a:t>‹#›</a:t>
            </a:fld>
            <a:endParaRPr lang="en-US"/>
          </a:p>
        </p:txBody>
      </p:sp>
      <p:sp>
        <p:nvSpPr>
          <p:cNvPr id="17" name="Footer Placeholder 16"/>
          <p:cNvSpPr>
            <a:spLocks noGrp="1"/>
          </p:cNvSpPr>
          <p:nvPr>
            <p:ph type="ftr" sz="quarter" idx="12"/>
          </p:nvPr>
        </p:nvSpPr>
        <p:spPr/>
        <p:txBody>
          <a:bodyPr/>
          <a:lstStyle/>
          <a:p>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1D8BD707-D9CF-40AE-B4C6-C98DA3205C09}" type="datetimeFigureOut">
              <a:rPr lang="en-US" smtClean="0"/>
              <a:pPr/>
              <a:t>04/09/2014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1D8BD707-D9CF-40AE-B4C6-C98DA3205C09}" type="datetimeFigureOut">
              <a:rPr lang="en-US" smtClean="0"/>
              <a:pPr/>
              <a:t>04/09/2014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9" name="Content Placeholder 8"/>
          <p:cNvSpPr>
            <a:spLocks noGrp="1"/>
          </p:cNvSpPr>
          <p:nvPr>
            <p:ph idx="1"/>
          </p:nvPr>
        </p:nvSpPr>
        <p:spPr>
          <a:xfrm>
            <a:off x="457200" y="1524000"/>
            <a:ext cx="8229600" cy="4572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4" name="Date Placeholder 13"/>
          <p:cNvSpPr>
            <a:spLocks noGrp="1"/>
          </p:cNvSpPr>
          <p:nvPr>
            <p:ph type="dt" sz="half" idx="14"/>
          </p:nvPr>
        </p:nvSpPr>
        <p:spPr/>
        <p:txBody>
          <a:bodyPr/>
          <a:lstStyle/>
          <a:p>
            <a:fld id="{1D8BD707-D9CF-40AE-B4C6-C98DA3205C09}" type="datetimeFigureOut">
              <a:rPr lang="en-US" smtClean="0"/>
              <a:pPr/>
              <a:t>04/09/2014</a:t>
            </a:fld>
            <a:endParaRPr lang="en-US"/>
          </a:p>
        </p:txBody>
      </p:sp>
      <p:sp>
        <p:nvSpPr>
          <p:cNvPr id="15" name="Slide Number Placeholder 14"/>
          <p:cNvSpPr>
            <a:spLocks noGrp="1"/>
          </p:cNvSpPr>
          <p:nvPr>
            <p:ph type="sldNum" sz="quarter" idx="15"/>
          </p:nvPr>
        </p:nvSpPr>
        <p:spPr/>
        <p:txBody>
          <a:bodyPr/>
          <a:lstStyle>
            <a:lvl1pPr algn="ctr">
              <a:defRPr/>
            </a:lvl1pPr>
          </a:lstStyle>
          <a:p>
            <a:fld id="{B6F15528-21DE-4FAA-801E-634DDDAF4B2B}" type="slidenum">
              <a:rPr lang="en-US" smtClean="0"/>
              <a:pPr/>
              <a:t>‹#›</a:t>
            </a:fld>
            <a:endParaRPr lang="en-US"/>
          </a:p>
        </p:txBody>
      </p:sp>
      <p:sp>
        <p:nvSpPr>
          <p:cNvPr id="16" name="Footer Placeholder 15"/>
          <p:cNvSpPr>
            <a:spLocks noGrp="1"/>
          </p:cNvSpPr>
          <p:nvPr>
            <p:ph type="ftr" sz="quarter" idx="16"/>
          </p:nvPr>
        </p:nvSpPr>
        <p:spPr/>
        <p:txBody>
          <a:bodyPr/>
          <a:lstStyle/>
          <a:p>
            <a:endParaRPr lang="en-US"/>
          </a:p>
        </p:txBody>
      </p:sp>
      <p:sp>
        <p:nvSpPr>
          <p:cNvPr id="17" name="Title 16"/>
          <p:cNvSpPr>
            <a:spLocks noGrp="1"/>
          </p:cNvSpPr>
          <p:nvPr>
            <p:ph type="title"/>
          </p:nvPr>
        </p:nvSpPr>
        <p:spPr/>
        <p:txBody>
          <a:bodyPr rtlCol="0" anchor="b" anchorCtr="0"/>
          <a:lstStyle/>
          <a:p>
            <a:r>
              <a:rPr kumimoji="0" lang="en-US" smtClean="0"/>
              <a:t>Click to edit Master title style</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1D8BD707-D9CF-40AE-B4C6-C98DA3205C09}" type="datetimeFigureOut">
              <a:rPr lang="en-US" smtClean="0"/>
              <a:pPr/>
              <a:t>04/09/2014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
        <p:nvSpPr>
          <p:cNvPr id="2" name="Title 1"/>
          <p:cNvSpPr>
            <a:spLocks noGrp="1"/>
          </p:cNvSpPr>
          <p:nvPr>
            <p:ph type="title"/>
          </p:nvPr>
        </p:nvSpPr>
        <p:spPr>
          <a:xfrm>
            <a:off x="685800" y="3505200"/>
            <a:ext cx="7924800" cy="1371600"/>
          </a:xfrm>
        </p:spPr>
        <p:txBody>
          <a:bodyPr>
            <a:noAutofit/>
          </a:bodyPr>
          <a:lstStyle>
            <a:lvl1pPr algn="l" rtl="0">
              <a:spcBef>
                <a:spcPct val="0"/>
              </a:spcBef>
              <a:buNone/>
              <a:defRPr lang="en-US" sz="4800" b="0" dirty="0">
                <a:ln w="3200">
                  <a:solidFill>
                    <a:schemeClr val="bg2">
                      <a:shade val="25000"/>
                      <a:alpha val="25000"/>
                    </a:schemeClr>
                  </a:solidFill>
                  <a:prstDash val="solid"/>
                  <a:round/>
                </a:ln>
                <a:solidFill>
                  <a:srgbClr val="F9F9F9"/>
                </a:solidFill>
                <a:effectLst>
                  <a:innerShdw blurRad="38100" dist="25400" dir="13500000">
                    <a:prstClr val="black">
                      <a:alpha val="70000"/>
                    </a:prstClr>
                  </a:innerShdw>
                </a:effectLst>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685800" y="4958864"/>
            <a:ext cx="7924800" cy="984736"/>
          </a:xfrm>
        </p:spPr>
        <p:txBody>
          <a:bodyPr anchor="t"/>
          <a:lstStyle>
            <a:lvl1pPr marL="0" indent="0">
              <a:buNone/>
              <a:defRPr sz="2000" spc="100" baseline="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cxnSp>
        <p:nvCxnSpPr>
          <p:cNvPr id="7" name="Straight Connector 6"/>
          <p:cNvCxnSpPr/>
          <p:nvPr/>
        </p:nvCxnSpPr>
        <p:spPr>
          <a:xfrm>
            <a:off x="685800" y="4916992"/>
            <a:ext cx="7924800" cy="4301"/>
          </a:xfrm>
          <a:prstGeom prst="line">
            <a:avLst/>
          </a:prstGeom>
          <a:noFill/>
          <a:ln w="9525" cap="flat" cmpd="sng" algn="ctr">
            <a:solidFill>
              <a:srgbClr val="E9E9E8"/>
            </a:solidFill>
            <a:prstDash val="solid"/>
          </a:ln>
          <a:effectLst>
            <a:outerShdw blurRad="31750" dir="2700000" algn="tl" rotWithShape="0">
              <a:srgbClr val="000000">
                <a:alpha val="55000"/>
              </a:srgbClr>
            </a:outerShdw>
          </a:effectLst>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1D8BD707-D9CF-40AE-B4C6-C98DA3205C09}" type="datetimeFigureOut">
              <a:rPr lang="en-US" smtClean="0"/>
              <a:pPr/>
              <a:t>04/09/2014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11" name="Content Placeholder 10"/>
          <p:cNvSpPr>
            <a:spLocks noGrp="1"/>
          </p:cNvSpPr>
          <p:nvPr>
            <p:ph sz="half" idx="1"/>
          </p:nvPr>
        </p:nvSpPr>
        <p:spPr>
          <a:xfrm>
            <a:off x="457200" y="1524000"/>
            <a:ext cx="4059936" cy="4572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3" name="Content Placeholder 12"/>
          <p:cNvSpPr>
            <a:spLocks noGrp="1"/>
          </p:cNvSpPr>
          <p:nvPr>
            <p:ph sz="half" idx="2"/>
          </p:nvPr>
        </p:nvSpPr>
        <p:spPr>
          <a:xfrm>
            <a:off x="4648200" y="1524000"/>
            <a:ext cx="4059936" cy="4572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
        <p:nvSpPr>
          <p:cNvPr id="8" name="Footer Placeholder 7"/>
          <p:cNvSpPr>
            <a:spLocks noGrp="1"/>
          </p:cNvSpPr>
          <p:nvPr>
            <p:ph type="ftr" sz="quarter" idx="11"/>
          </p:nvPr>
        </p:nvSpPr>
        <p:spPr/>
        <p:txBody>
          <a:bodyPr/>
          <a:lstStyle/>
          <a:p>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04/09/2014</a:t>
            </a:fld>
            <a:endParaRPr lang="en-US"/>
          </a:p>
        </p:txBody>
      </p:sp>
      <p:sp>
        <p:nvSpPr>
          <p:cNvPr id="3" name="Text Placeholder 2"/>
          <p:cNvSpPr>
            <a:spLocks noGrp="1"/>
          </p:cNvSpPr>
          <p:nvPr>
            <p:ph type="body" idx="1"/>
          </p:nvPr>
        </p:nvSpPr>
        <p:spPr>
          <a:xfrm>
            <a:off x="457200" y="1399593"/>
            <a:ext cx="4040188" cy="762000"/>
          </a:xfrm>
          <a:noFill/>
          <a:ln w="25400" cap="rnd" cmpd="sng" algn="ctr">
            <a:noFill/>
            <a:prstDash val="solid"/>
          </a:ln>
          <a:effectLst>
            <a:softEdge rad="63500"/>
          </a:effectLst>
          <a:sp3d prstMaterial="flat"/>
        </p:spPr>
        <p:style>
          <a:lnRef idx="3">
            <a:schemeClr val="lt1"/>
          </a:lnRef>
          <a:fillRef idx="1">
            <a:schemeClr val="accent5"/>
          </a:fillRef>
          <a:effectRef idx="1">
            <a:schemeClr val="accent5"/>
          </a:effectRef>
          <a:fontRef idx="minor">
            <a:schemeClr val="lt1"/>
          </a:fontRef>
        </p:style>
        <p:txBody>
          <a:bodyPr lIns="91440" tIns="45720" rIns="91440" bIns="45720" anchor="b">
            <a:noAutofit/>
          </a:bodyPr>
          <a:lstStyle>
            <a:lvl1pPr marL="0" indent="0" algn="l">
              <a:spcBef>
                <a:spcPts val="0"/>
              </a:spcBef>
              <a:buNone/>
              <a:defRPr sz="2600" b="1">
                <a:solidFill>
                  <a:schemeClr val="tx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32" name="Content Placeholder 31"/>
          <p:cNvSpPr>
            <a:spLocks noGrp="1"/>
          </p:cNvSpPr>
          <p:nvPr>
            <p:ph sz="half" idx="2"/>
          </p:nvPr>
        </p:nvSpPr>
        <p:spPr>
          <a:xfrm>
            <a:off x="457200" y="2201896"/>
            <a:ext cx="4038600" cy="3913632"/>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34" name="Content Placeholder 33"/>
          <p:cNvSpPr>
            <a:spLocks noGrp="1"/>
          </p:cNvSpPr>
          <p:nvPr>
            <p:ph sz="quarter" idx="4"/>
          </p:nvPr>
        </p:nvSpPr>
        <p:spPr>
          <a:xfrm>
            <a:off x="4649788" y="2201896"/>
            <a:ext cx="4038600" cy="3913632"/>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2" name="Title 1"/>
          <p:cNvSpPr>
            <a:spLocks noGrp="1"/>
          </p:cNvSpPr>
          <p:nvPr>
            <p:ph type="title"/>
          </p:nvPr>
        </p:nvSpPr>
        <p:spPr>
          <a:xfrm>
            <a:off x="457200" y="155448"/>
            <a:ext cx="8229600" cy="1143000"/>
          </a:xfrm>
        </p:spPr>
        <p:txBody>
          <a:bodyPr anchor="b" anchorCtr="0"/>
          <a:lstStyle>
            <a:lvl1pPr>
              <a:defRPr/>
            </a:lvl1pPr>
          </a:lstStyle>
          <a:p>
            <a:r>
              <a:rPr kumimoji="0" lang="en-US" smtClean="0"/>
              <a:t>Click to edit Master title style</a:t>
            </a:r>
            <a:endParaRPr kumimoji="0" lang="en-US"/>
          </a:p>
        </p:txBody>
      </p:sp>
      <p:sp>
        <p:nvSpPr>
          <p:cNvPr id="12" name="Text Placeholder 11"/>
          <p:cNvSpPr>
            <a:spLocks noGrp="1"/>
          </p:cNvSpPr>
          <p:nvPr>
            <p:ph type="body" idx="3"/>
          </p:nvPr>
        </p:nvSpPr>
        <p:spPr>
          <a:xfrm>
            <a:off x="4648200" y="1399593"/>
            <a:ext cx="4040188" cy="762000"/>
          </a:xfrm>
          <a:noFill/>
          <a:ln w="25400" cap="rnd" cmpd="sng" algn="ctr">
            <a:noFill/>
            <a:prstDash val="solid"/>
          </a:ln>
          <a:effectLst>
            <a:softEdge rad="63500"/>
          </a:effectLst>
        </p:spPr>
        <p:style>
          <a:lnRef idx="3">
            <a:schemeClr val="lt1"/>
          </a:lnRef>
          <a:fillRef idx="1">
            <a:schemeClr val="accent5"/>
          </a:fillRef>
          <a:effectRef idx="1">
            <a:schemeClr val="accent5"/>
          </a:effectRef>
          <a:fontRef idx="minor">
            <a:schemeClr val="lt1"/>
          </a:fontRef>
        </p:style>
        <p:txBody>
          <a:bodyPr lIns="91440" tIns="45720" rIns="91440" bIns="45720" anchor="b">
            <a:noAutofit/>
          </a:bodyPr>
          <a:lstStyle>
            <a:lvl1pPr marL="0" indent="0" algn="l">
              <a:spcBef>
                <a:spcPts val="0"/>
              </a:spcBef>
              <a:buNone/>
              <a:defRPr sz="2600" b="1" baseline="0">
                <a:solidFill>
                  <a:schemeClr val="tx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cxnSp>
        <p:nvCxnSpPr>
          <p:cNvPr id="10" name="Straight Connector 9"/>
          <p:cNvCxnSpPr/>
          <p:nvPr/>
        </p:nvCxnSpPr>
        <p:spPr>
          <a:xfrm>
            <a:off x="562945" y="2180219"/>
            <a:ext cx="3749040" cy="1588"/>
          </a:xfrm>
          <a:prstGeom prst="line">
            <a:avLst/>
          </a:prstGeom>
          <a:noFill/>
          <a:ln w="12700" cap="flat" cmpd="sng" algn="ctr">
            <a:solidFill>
              <a:schemeClr val="bg2">
                <a:tint val="20000"/>
              </a:schemeClr>
            </a:solidFill>
            <a:prstDash val="solid"/>
          </a:ln>
          <a:effectLst>
            <a:outerShdw blurRad="34925" dir="2700000" algn="tl" rotWithShape="0">
              <a:srgbClr val="000000">
                <a:alpha val="55000"/>
              </a:srgbClr>
            </a:outerShdw>
          </a:effectLst>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4754880" y="2180219"/>
            <a:ext cx="3749040" cy="1588"/>
          </a:xfrm>
          <a:prstGeom prst="line">
            <a:avLst/>
          </a:prstGeom>
          <a:noFill/>
          <a:ln w="12700" cap="flat" cmpd="sng" algn="ctr">
            <a:solidFill>
              <a:schemeClr val="bg2">
                <a:tint val="20000"/>
              </a:schemeClr>
            </a:solidFill>
            <a:prstDash val="solid"/>
          </a:ln>
          <a:effectLst>
            <a:outerShdw blurRad="34925" dir="2700000" algn="tl" rotWithShape="0">
              <a:srgbClr val="000000">
                <a:alpha val="55000"/>
              </a:srgbClr>
            </a:outerShdw>
          </a:effectLst>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1D8BD707-D9CF-40AE-B4C6-C98DA3205C09}" type="datetimeFigureOut">
              <a:rPr lang="en-US" smtClean="0"/>
              <a:pPr/>
              <a:t>04/09/2014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
        <p:nvSpPr>
          <p:cNvPr id="2" name="Title 1"/>
          <p:cNvSpPr>
            <a:spLocks noGrp="1"/>
          </p:cNvSpPr>
          <p:nvPr>
            <p:ph type="title"/>
          </p:nvPr>
        </p:nvSpPr>
        <p:spPr/>
        <p:txBody>
          <a:bodyPr/>
          <a:lstStyle/>
          <a:p>
            <a:r>
              <a:rPr kumimoji="0" lang="en-US" smtClean="0"/>
              <a:t>Click to edit Master title style</a:t>
            </a:r>
            <a:endParaRPr kumimoji="0"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04/09/2014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9" name="Content Placeholder 28"/>
          <p:cNvSpPr>
            <a:spLocks noGrp="1"/>
          </p:cNvSpPr>
          <p:nvPr>
            <p:ph sz="quarter" idx="1"/>
          </p:nvPr>
        </p:nvSpPr>
        <p:spPr>
          <a:xfrm>
            <a:off x="457200" y="457200"/>
            <a:ext cx="6248400" cy="5715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3" name="Text Placeholder 2"/>
          <p:cNvSpPr>
            <a:spLocks noGrp="1"/>
          </p:cNvSpPr>
          <p:nvPr>
            <p:ph type="body" idx="2"/>
          </p:nvPr>
        </p:nvSpPr>
        <p:spPr>
          <a:xfrm>
            <a:off x="6781800" y="1600200"/>
            <a:ext cx="1984248" cy="3733800"/>
          </a:xfrm>
        </p:spPr>
        <p:txBody>
          <a:bodyPr tIns="45720" bIns="45720" anchor="t" anchorCtr="0"/>
          <a:lstStyle>
            <a:lvl1pPr marL="0" indent="0">
              <a:lnSpc>
                <a:spcPct val="1250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31" name="Title 30"/>
          <p:cNvSpPr>
            <a:spLocks noGrp="1"/>
          </p:cNvSpPr>
          <p:nvPr>
            <p:ph type="title"/>
          </p:nvPr>
        </p:nvSpPr>
        <p:spPr>
          <a:xfrm>
            <a:off x="6781800" y="457200"/>
            <a:ext cx="1981200" cy="1066800"/>
          </a:xfrm>
        </p:spPr>
        <p:txBody>
          <a:bodyPr lIns="91440" tIns="91440" anchor="b" anchorCtr="0"/>
          <a:lstStyle>
            <a:lvl1pPr algn="l">
              <a:buNone/>
              <a:defRPr sz="1800" b="1" spc="-50" baseline="0">
                <a:ln w="3175">
                  <a:noFill/>
                </a:ln>
                <a:solidFill>
                  <a:schemeClr val="tx2"/>
                </a:solidFill>
                <a:effectLst/>
                <a:latin typeface="+mn-lt"/>
                <a:ea typeface="+mn-ea"/>
                <a:cs typeface="+mn-cs"/>
              </a:defRPr>
            </a:lvl1pPr>
          </a:lstStyle>
          <a:p>
            <a:r>
              <a:rPr kumimoji="0" lang="en-US" smtClean="0"/>
              <a:t>Click to edit Master title style</a:t>
            </a:r>
            <a:endParaRPr kumimoji="0" lang="en-US"/>
          </a:p>
        </p:txBody>
      </p:sp>
      <p:sp>
        <p:nvSpPr>
          <p:cNvPr id="8" name="Date Placeholder 7"/>
          <p:cNvSpPr>
            <a:spLocks noGrp="1"/>
          </p:cNvSpPr>
          <p:nvPr>
            <p:ph type="dt" sz="half" idx="14"/>
          </p:nvPr>
        </p:nvSpPr>
        <p:spPr/>
        <p:txBody>
          <a:bodyPr/>
          <a:lstStyle/>
          <a:p>
            <a:fld id="{1D8BD707-D9CF-40AE-B4C6-C98DA3205C09}" type="datetimeFigureOut">
              <a:rPr lang="en-US" smtClean="0"/>
              <a:pPr/>
              <a:t>04/09/2014</a:t>
            </a:fld>
            <a:endParaRPr lang="en-US"/>
          </a:p>
        </p:txBody>
      </p:sp>
      <p:sp>
        <p:nvSpPr>
          <p:cNvPr id="9" name="Slide Number Placeholder 8"/>
          <p:cNvSpPr>
            <a:spLocks noGrp="1"/>
          </p:cNvSpPr>
          <p:nvPr>
            <p:ph type="sldNum" sz="quarter" idx="15"/>
          </p:nvPr>
        </p:nvSpPr>
        <p:spPr/>
        <p:txBody>
          <a:bodyPr/>
          <a:lstStyle/>
          <a:p>
            <a:fld id="{B6F15528-21DE-4FAA-801E-634DDDAF4B2B}" type="slidenum">
              <a:rPr lang="en-US" smtClean="0"/>
              <a:pPr/>
              <a:t>‹#›</a:t>
            </a:fld>
            <a:endParaRPr lang="en-US"/>
          </a:p>
        </p:txBody>
      </p:sp>
      <p:sp>
        <p:nvSpPr>
          <p:cNvPr id="10" name="Footer Placeholder 9"/>
          <p:cNvSpPr>
            <a:spLocks noGrp="1"/>
          </p:cNvSpPr>
          <p:nvPr>
            <p:ph type="ftr" sz="quarter" idx="16"/>
          </p:nvPr>
        </p:nvSpPr>
        <p:spPr/>
        <p:txBody>
          <a:bodyPr/>
          <a:lstStyle/>
          <a:p>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629400" y="457200"/>
            <a:ext cx="2057400" cy="1066800"/>
          </a:xfrm>
        </p:spPr>
        <p:txBody>
          <a:bodyPr lIns="91440" tIns="91440" anchor="b" anchorCtr="0"/>
          <a:lstStyle>
            <a:lvl1pPr algn="l">
              <a:buNone/>
              <a:defRPr sz="1800" b="1" spc="-50" baseline="0">
                <a:ln w="3175">
                  <a:noFill/>
                </a:ln>
                <a:solidFill>
                  <a:schemeClr val="tx2"/>
                </a:solidFill>
                <a:effectLst/>
                <a:latin typeface="+mn-lt"/>
                <a:ea typeface="+mn-ea"/>
                <a:cs typeface="+mn-cs"/>
              </a:defRPr>
            </a:lvl1pPr>
          </a:lstStyle>
          <a:p>
            <a:r>
              <a:rPr kumimoji="0" lang="en-US" smtClean="0"/>
              <a:t>Click to edit Master title style</a:t>
            </a:r>
            <a:endParaRPr kumimoji="0" lang="en-US"/>
          </a:p>
        </p:txBody>
      </p:sp>
      <p:sp>
        <p:nvSpPr>
          <p:cNvPr id="3" name="Picture Placeholder 2"/>
          <p:cNvSpPr>
            <a:spLocks noGrp="1"/>
          </p:cNvSpPr>
          <p:nvPr>
            <p:ph type="pic" idx="1"/>
          </p:nvPr>
        </p:nvSpPr>
        <p:spPr>
          <a:xfrm>
            <a:off x="457200" y="457200"/>
            <a:ext cx="6019800" cy="5562600"/>
          </a:xfrm>
          <a:solidFill>
            <a:schemeClr val="tx2">
              <a:tint val="40000"/>
            </a:schemeClr>
          </a:solidFill>
          <a:effectLst>
            <a:outerShdw blurRad="88900" sx="103000" sy="103000" algn="ctr" rotWithShape="0">
              <a:prstClr val="black">
                <a:alpha val="32000"/>
              </a:prstClr>
            </a:outerShdw>
            <a:softEdge rad="127000"/>
          </a:effectLst>
        </p:spPr>
        <p:txBody>
          <a:bodyPr/>
          <a:lstStyle>
            <a:lvl1pPr marL="0" indent="0">
              <a:buNone/>
              <a:defRPr sz="3200">
                <a:solidFill>
                  <a:schemeClr val="bg1"/>
                </a:solidFill>
              </a:defRPr>
            </a:lvl1pPr>
          </a:lstStyle>
          <a:p>
            <a:r>
              <a:rPr kumimoji="0" lang="en-US" smtClean="0"/>
              <a:t>Click icon to add picture</a:t>
            </a:r>
            <a:endParaRPr kumimoji="0" lang="en-US"/>
          </a:p>
        </p:txBody>
      </p:sp>
      <p:sp>
        <p:nvSpPr>
          <p:cNvPr id="4" name="Text Placeholder 3"/>
          <p:cNvSpPr>
            <a:spLocks noGrp="1"/>
          </p:cNvSpPr>
          <p:nvPr>
            <p:ph type="body" sz="half" idx="2"/>
          </p:nvPr>
        </p:nvSpPr>
        <p:spPr>
          <a:xfrm>
            <a:off x="6629400" y="1600200"/>
            <a:ext cx="2057400" cy="4419600"/>
          </a:xfrm>
        </p:spPr>
        <p:txBody>
          <a:bodyPr anchor="t" anchorCtr="0"/>
          <a:lstStyle>
            <a:lvl1pPr marL="0" indent="0">
              <a:lnSpc>
                <a:spcPct val="125000"/>
              </a:lnSpc>
              <a:spcAft>
                <a:spcPts val="1000"/>
              </a:spcAft>
              <a:buFontTx/>
              <a:buNone/>
              <a:defRPr sz="1600" b="0">
                <a:solidFill>
                  <a:schemeClr val="tx2"/>
                </a:solidFill>
              </a:defRPr>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8" name="Date Placeholder 7"/>
          <p:cNvSpPr>
            <a:spLocks noGrp="1"/>
          </p:cNvSpPr>
          <p:nvPr>
            <p:ph type="dt" sz="half" idx="10"/>
          </p:nvPr>
        </p:nvSpPr>
        <p:spPr/>
        <p:txBody>
          <a:bodyPr/>
          <a:lstStyle/>
          <a:p>
            <a:fld id="{1D8BD707-D9CF-40AE-B4C6-C98DA3205C09}" type="datetimeFigureOut">
              <a:rPr lang="en-US" smtClean="0"/>
              <a:pPr/>
              <a:t>04/09/2014</a:t>
            </a:fld>
            <a:endParaRPr lang="en-US"/>
          </a:p>
        </p:txBody>
      </p:sp>
      <p:sp>
        <p:nvSpPr>
          <p:cNvPr id="9" name="Slide Number Placeholder 8"/>
          <p:cNvSpPr>
            <a:spLocks noGrp="1"/>
          </p:cNvSpPr>
          <p:nvPr>
            <p:ph type="sldNum" sz="quarter" idx="11"/>
          </p:nvPr>
        </p:nvSpPr>
        <p:spPr/>
        <p:txBody>
          <a:bodyPr/>
          <a:lstStyle/>
          <a:p>
            <a:fld id="{B6F15528-21DE-4FAA-801E-634DDDAF4B2B}" type="slidenum">
              <a:rPr lang="en-US" smtClean="0"/>
              <a:pPr/>
              <a:t>‹#›</a:t>
            </a:fld>
            <a:endParaRPr lang="en-US"/>
          </a:p>
        </p:txBody>
      </p:sp>
      <p:sp>
        <p:nvSpPr>
          <p:cNvPr id="10" name="Footer Placeholder 9"/>
          <p:cNvSpPr>
            <a:spLocks noGrp="1"/>
          </p:cNvSpPr>
          <p:nvPr>
            <p:ph type="ftr" sz="quarter" idx="12"/>
          </p:nvPr>
        </p:nvSpPr>
        <p:spPr/>
        <p:txBody>
          <a:bodyPr/>
          <a:lstStyle/>
          <a:p>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9" name="Text Placeholder 8"/>
          <p:cNvSpPr>
            <a:spLocks noGrp="1"/>
          </p:cNvSpPr>
          <p:nvPr>
            <p:ph type="body" idx="1"/>
          </p:nvPr>
        </p:nvSpPr>
        <p:spPr>
          <a:xfrm>
            <a:off x="457200" y="1447800"/>
            <a:ext cx="8229600" cy="4678363"/>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24" name="Date Placeholder 23"/>
          <p:cNvSpPr>
            <a:spLocks noGrp="1"/>
          </p:cNvSpPr>
          <p:nvPr>
            <p:ph type="dt" sz="half" idx="2"/>
          </p:nvPr>
        </p:nvSpPr>
        <p:spPr>
          <a:xfrm>
            <a:off x="5791200" y="6203667"/>
            <a:ext cx="2590800" cy="384048"/>
          </a:xfrm>
          <a:prstGeom prst="rect">
            <a:avLst/>
          </a:prstGeom>
        </p:spPr>
        <p:txBody>
          <a:bodyPr vert="horz" anchor="ctr" anchorCtr="0"/>
          <a:lstStyle>
            <a:lvl1pPr algn="l" eaLnBrk="1" latinLnBrk="0" hangingPunct="1">
              <a:defRPr kumimoji="0" sz="1200">
                <a:solidFill>
                  <a:schemeClr val="tx2"/>
                </a:solidFill>
              </a:defRPr>
            </a:lvl1pPr>
          </a:lstStyle>
          <a:p>
            <a:fld id="{1D8BD707-D9CF-40AE-B4C6-C98DA3205C09}" type="datetimeFigureOut">
              <a:rPr lang="en-US" smtClean="0"/>
              <a:pPr/>
              <a:t>04/09/2014</a:t>
            </a:fld>
            <a:endParaRPr lang="en-US"/>
          </a:p>
        </p:txBody>
      </p:sp>
      <p:sp>
        <p:nvSpPr>
          <p:cNvPr id="10" name="Footer Placeholder 9"/>
          <p:cNvSpPr>
            <a:spLocks noGrp="1"/>
          </p:cNvSpPr>
          <p:nvPr>
            <p:ph type="ftr" sz="quarter" idx="3"/>
          </p:nvPr>
        </p:nvSpPr>
        <p:spPr>
          <a:xfrm>
            <a:off x="2133600" y="6203667"/>
            <a:ext cx="3581400" cy="384048"/>
          </a:xfrm>
          <a:prstGeom prst="rect">
            <a:avLst/>
          </a:prstGeom>
        </p:spPr>
        <p:txBody>
          <a:bodyPr vert="horz" anchor="ctr" anchorCtr="0"/>
          <a:lstStyle>
            <a:lvl1pPr algn="r" eaLnBrk="1" latinLnBrk="0" hangingPunct="1">
              <a:defRPr kumimoji="0" sz="1200">
                <a:solidFill>
                  <a:schemeClr val="tx2"/>
                </a:solidFill>
              </a:defRPr>
            </a:lvl1pPr>
          </a:lstStyle>
          <a:p>
            <a:endParaRPr lang="en-US"/>
          </a:p>
        </p:txBody>
      </p:sp>
      <p:sp>
        <p:nvSpPr>
          <p:cNvPr id="22" name="Slide Number Placeholder 21"/>
          <p:cNvSpPr>
            <a:spLocks noGrp="1"/>
          </p:cNvSpPr>
          <p:nvPr>
            <p:ph type="sldNum" sz="quarter" idx="4"/>
          </p:nvPr>
        </p:nvSpPr>
        <p:spPr>
          <a:xfrm>
            <a:off x="8410575" y="6181531"/>
            <a:ext cx="609600" cy="457200"/>
          </a:xfrm>
          <a:prstGeom prst="rect">
            <a:avLst/>
          </a:prstGeom>
          <a:noFill/>
        </p:spPr>
        <p:txBody>
          <a:bodyPr vert="horz" lIns="0" tIns="0" rIns="0" bIns="0" anchor="ctr" anchorCtr="0">
            <a:noAutofit/>
          </a:bodyPr>
          <a:lstStyle>
            <a:lvl1pPr algn="ctr" eaLnBrk="1" latinLnBrk="0" hangingPunct="1">
              <a:defRPr kumimoji="0" sz="1600" baseline="0">
                <a:solidFill>
                  <a:schemeClr val="tx2"/>
                </a:solidFill>
              </a:defRPr>
            </a:lvl1pPr>
          </a:lstStyle>
          <a:p>
            <a:fld id="{B6F15528-21DE-4FAA-801E-634DDDAF4B2B}" type="slidenum">
              <a:rPr lang="en-US" smtClean="0"/>
              <a:pPr/>
              <a:t>‹#›</a:t>
            </a:fld>
            <a:endParaRPr lang="en-US"/>
          </a:p>
        </p:txBody>
      </p:sp>
      <p:sp>
        <p:nvSpPr>
          <p:cNvPr id="5" name="Title Placeholder 4"/>
          <p:cNvSpPr>
            <a:spLocks noGrp="1"/>
          </p:cNvSpPr>
          <p:nvPr>
            <p:ph type="title"/>
          </p:nvPr>
        </p:nvSpPr>
        <p:spPr>
          <a:xfrm>
            <a:off x="457200" y="152400"/>
            <a:ext cx="8229600" cy="1219200"/>
          </a:xfrm>
          <a:prstGeom prst="rect">
            <a:avLst/>
          </a:prstGeom>
          <a:ln w="6350" cap="rnd">
            <a:noFill/>
          </a:ln>
        </p:spPr>
        <p:txBody>
          <a:bodyPr vert="horz" anchor="b" anchorCtr="0">
            <a:normAutofit/>
          </a:bodyPr>
          <a:lstStyle/>
          <a:p>
            <a:r>
              <a:rPr kumimoji="0" lang="en-US" smtClean="0"/>
              <a:t>Click to edit Master title style</a:t>
            </a:r>
            <a:endParaRPr kumimoji="0" lang="en-US"/>
          </a:p>
        </p:txBody>
      </p:sp>
    </p:spTree>
  </p:cSld>
  <p:clrMap bg1="dk1" tx1="lt1" bg2="dk2" tx2="lt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lang="en-US" sz="4200" b="0" kern="1200" spc="-100" baseline="0" dirty="0">
          <a:ln w="3200">
            <a:solidFill>
              <a:schemeClr val="bg2">
                <a:shade val="75000"/>
                <a:alpha val="25000"/>
              </a:schemeClr>
            </a:solidFill>
            <a:prstDash val="solid"/>
            <a:round/>
          </a:ln>
          <a:solidFill>
            <a:srgbClr val="F9F9F9"/>
          </a:solidFill>
          <a:effectLst>
            <a:innerShdw blurRad="50800" dist="25400" dir="13500000">
              <a:prstClr val="black">
                <a:alpha val="70000"/>
              </a:prstClr>
            </a:innerShdw>
          </a:effectLst>
          <a:latin typeface="+mj-lt"/>
          <a:ea typeface="+mj-ea"/>
          <a:cs typeface="+mj-cs"/>
        </a:defRPr>
      </a:lvl1pPr>
    </p:titleStyle>
    <p:bodyStyle>
      <a:lvl1pPr marL="274320" indent="-274320" algn="l" rtl="0" eaLnBrk="1" latinLnBrk="0" hangingPunct="1">
        <a:spcBef>
          <a:spcPts val="600"/>
        </a:spcBef>
        <a:buClr>
          <a:schemeClr val="accent2"/>
        </a:buClr>
        <a:buSzPct val="85000"/>
        <a:buFont typeface="Wingdings 2"/>
        <a:buChar char=""/>
        <a:defRPr kumimoji="0" sz="2600" kern="1200">
          <a:solidFill>
            <a:schemeClr val="tx1"/>
          </a:solidFill>
          <a:latin typeface="+mn-lt"/>
          <a:ea typeface="+mn-ea"/>
          <a:cs typeface="+mn-cs"/>
        </a:defRPr>
      </a:lvl1pPr>
      <a:lvl2pPr marL="640080" indent="-274320" algn="l" rtl="0" eaLnBrk="1" latinLnBrk="0" hangingPunct="1">
        <a:spcBef>
          <a:spcPts val="300"/>
        </a:spcBef>
        <a:buClr>
          <a:schemeClr val="accent2">
            <a:shade val="75000"/>
          </a:schemeClr>
        </a:buClr>
        <a:buSzPct val="85000"/>
        <a:buFont typeface="Wingdings 2"/>
        <a:buChar char=""/>
        <a:defRPr kumimoji="0" sz="2400" kern="1200">
          <a:solidFill>
            <a:schemeClr val="tx2"/>
          </a:solidFill>
          <a:latin typeface="+mn-lt"/>
          <a:ea typeface="+mn-ea"/>
          <a:cs typeface="+mn-cs"/>
        </a:defRPr>
      </a:lvl2pPr>
      <a:lvl3pPr marL="1005840" indent="-228600" algn="l" rtl="0" eaLnBrk="1" latinLnBrk="0" hangingPunct="1">
        <a:spcBef>
          <a:spcPts val="300"/>
        </a:spcBef>
        <a:buClr>
          <a:schemeClr val="accent2">
            <a:shade val="50000"/>
          </a:schemeClr>
        </a:buClr>
        <a:buSzPct val="85000"/>
        <a:buFont typeface="Wingdings 2"/>
        <a:buChar char=""/>
        <a:defRPr kumimoji="0" sz="2100" kern="1200">
          <a:solidFill>
            <a:schemeClr val="tx1"/>
          </a:solidFill>
          <a:latin typeface="+mn-lt"/>
          <a:ea typeface="+mn-ea"/>
          <a:cs typeface="+mn-cs"/>
        </a:defRPr>
      </a:lvl3pPr>
      <a:lvl4pPr marL="1280160" indent="-228600" algn="l" rtl="0" eaLnBrk="1" latinLnBrk="0" hangingPunct="1">
        <a:spcBef>
          <a:spcPts val="300"/>
        </a:spcBef>
        <a:buClr>
          <a:schemeClr val="accent2">
            <a:shade val="75000"/>
          </a:schemeClr>
        </a:buClr>
        <a:buSzPct val="85000"/>
        <a:buFont typeface="Wingdings 2" pitchFamily="18" charset="2"/>
        <a:buChar char=""/>
        <a:defRPr kumimoji="0" sz="1900" kern="1200">
          <a:solidFill>
            <a:schemeClr val="tx1"/>
          </a:solidFill>
          <a:latin typeface="+mn-lt"/>
          <a:ea typeface="+mn-ea"/>
          <a:cs typeface="+mn-cs"/>
        </a:defRPr>
      </a:lvl4pPr>
      <a:lvl5pPr marL="1554480" indent="-228600" algn="l" rtl="0" eaLnBrk="1" latinLnBrk="0" hangingPunct="1">
        <a:spcBef>
          <a:spcPts val="340"/>
        </a:spcBef>
        <a:buClr>
          <a:schemeClr val="accent2">
            <a:shade val="75000"/>
          </a:schemeClr>
        </a:buClr>
        <a:buSzPct val="85000"/>
        <a:buFont typeface="Wingdings 2" pitchFamily="18" charset="2"/>
        <a:buChar char=""/>
        <a:defRPr kumimoji="0" sz="1600" kern="1200">
          <a:solidFill>
            <a:schemeClr val="tx1"/>
          </a:solidFill>
          <a:latin typeface="+mn-lt"/>
          <a:ea typeface="+mn-ea"/>
          <a:cs typeface="+mn-cs"/>
        </a:defRPr>
      </a:lvl5pPr>
      <a:lvl6pPr marL="1828800" indent="-228600" algn="l" rtl="0" eaLnBrk="1" latinLnBrk="0" hangingPunct="1">
        <a:spcBef>
          <a:spcPts val="340"/>
        </a:spcBef>
        <a:buClr>
          <a:schemeClr val="accent2">
            <a:shade val="75000"/>
          </a:schemeClr>
        </a:buClr>
        <a:buSzPct val="85000"/>
        <a:buFont typeface="Wingdings 2" pitchFamily="18" charset="2"/>
        <a:buChar char="?"/>
        <a:defRPr kumimoji="0" sz="1700" kern="1200">
          <a:solidFill>
            <a:schemeClr val="tx1"/>
          </a:solidFill>
          <a:latin typeface="+mn-lt"/>
          <a:ea typeface="+mn-ea"/>
          <a:cs typeface="+mn-cs"/>
        </a:defRPr>
      </a:lvl6pPr>
      <a:lvl7pPr marL="2011680" indent="-182880" algn="l" rtl="0" eaLnBrk="1" latinLnBrk="0" hangingPunct="1">
        <a:spcBef>
          <a:spcPts val="340"/>
        </a:spcBef>
        <a:buClr>
          <a:schemeClr val="accent2">
            <a:shade val="75000"/>
          </a:schemeClr>
        </a:buClr>
        <a:buSzPct val="85000"/>
        <a:buFont typeface="Wingdings 2" pitchFamily="18" charset="2"/>
        <a:buChar char="?"/>
        <a:defRPr kumimoji="0" sz="1600" kern="1200" baseline="0">
          <a:solidFill>
            <a:schemeClr val="tx1"/>
          </a:solidFill>
          <a:latin typeface="+mn-lt"/>
          <a:ea typeface="+mn-ea"/>
          <a:cs typeface="+mn-cs"/>
        </a:defRPr>
      </a:lvl7pPr>
      <a:lvl8pPr marL="2286000" indent="-182880" algn="l" rtl="0" eaLnBrk="1" latinLnBrk="0" hangingPunct="1">
        <a:spcBef>
          <a:spcPts val="340"/>
        </a:spcBef>
        <a:buClr>
          <a:schemeClr val="accent2">
            <a:shade val="75000"/>
          </a:schemeClr>
        </a:buClr>
        <a:buSzPct val="85000"/>
        <a:buFont typeface="Wingdings 2" pitchFamily="18" charset="2"/>
        <a:buChar char="?"/>
        <a:defRPr kumimoji="0" sz="1500" kern="1200">
          <a:solidFill>
            <a:schemeClr val="tx1"/>
          </a:solidFill>
          <a:latin typeface="+mn-lt"/>
          <a:ea typeface="+mn-ea"/>
          <a:cs typeface="+mn-cs"/>
        </a:defRPr>
      </a:lvl8pPr>
      <a:lvl9pPr marL="2560320" indent="-182880" algn="l" rtl="0" eaLnBrk="1" latinLnBrk="0" hangingPunct="1">
        <a:spcBef>
          <a:spcPts val="340"/>
        </a:spcBef>
        <a:buClr>
          <a:schemeClr val="accent2">
            <a:shade val="75000"/>
          </a:schemeClr>
        </a:buClr>
        <a:buSzPct val="85000"/>
        <a:buFont typeface="Wingdings 2" pitchFamily="18" charset="2"/>
        <a:buChar char="?"/>
        <a:defRPr kumimoji="0" sz="15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hyperlink" Target="https://youtube.googleapis.com/v/FG8urDz5ybg?autoplay=1" TargetMode="External"/><Relationship Id="rId4" Type="http://schemas.openxmlformats.org/officeDocument/2006/relationships/image" Target="../media/image16.png"/><Relationship Id="rId1" Type="http://schemas.openxmlformats.org/officeDocument/2006/relationships/slideLayout" Target="../slideLayouts/slideLayout7.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 Id="rId3" Type="http://schemas.openxmlformats.org/officeDocument/2006/relationships/image" Target="../media/image1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 Id="rId3" Type="http://schemas.openxmlformats.org/officeDocument/2006/relationships/image" Target="../media/image18.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 Id="rId3"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5" Type="http://schemas.openxmlformats.org/officeDocument/2006/relationships/image" Target="../media/image22.png"/><Relationship Id="rId6" Type="http://schemas.openxmlformats.org/officeDocument/2006/relationships/image" Target="../media/image23.png"/><Relationship Id="rId7" Type="http://schemas.openxmlformats.org/officeDocument/2006/relationships/image" Target="../media/image24.png"/><Relationship Id="rId8" Type="http://schemas.openxmlformats.org/officeDocument/2006/relationships/image" Target="../media/image25.png"/><Relationship Id="rId1" Type="http://schemas.openxmlformats.org/officeDocument/2006/relationships/slideLayout" Target="../slideLayouts/slideLayout7.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hyperlink" Target="http://www.youtube.com/v/LuMv29nKo2k?autoplay=1" TargetMode="External"/><Relationship Id="rId4" Type="http://schemas.openxmlformats.org/officeDocument/2006/relationships/image" Target="../media/image26.png"/><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 Id="rId3" Type="http://schemas.openxmlformats.org/officeDocument/2006/relationships/image" Target="../media/image27.jpeg"/></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30.png"/><Relationship Id="rId6" Type="http://schemas.openxmlformats.org/officeDocument/2006/relationships/image" Target="../media/image31.png"/><Relationship Id="rId1" Type="http://schemas.openxmlformats.org/officeDocument/2006/relationships/slideLayout" Target="../slideLayouts/slideLayout7.xml"/><Relationship Id="rId2" Type="http://schemas.openxmlformats.org/officeDocument/2006/relationships/notesSlide" Target="../notesSlides/notesSlide22.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4" Type="http://schemas.openxmlformats.org/officeDocument/2006/relationships/image" Target="../media/image5.jpeg"/><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4" Type="http://schemas.openxmlformats.org/officeDocument/2006/relationships/image" Target="../media/image7.jpeg"/><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 Id="rId3" Type="http://schemas.openxmlformats.org/officeDocument/2006/relationships/image" Target="../media/image8.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jpeg"/><Relationship Id="rId5" Type="http://schemas.openxmlformats.org/officeDocument/2006/relationships/image" Target="../media/image14.png"/><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p:txBody>
          <a:bodyPr/>
          <a:lstStyle/>
          <a:p>
            <a:r>
              <a:rPr lang="en-IE" dirty="0" smtClean="0"/>
              <a:t>Bob McArdle</a:t>
            </a:r>
          </a:p>
          <a:p>
            <a:endParaRPr lang="en-IE" dirty="0" smtClean="0"/>
          </a:p>
          <a:p>
            <a:r>
              <a:rPr lang="en-IE" dirty="0" smtClean="0"/>
              <a:t>@</a:t>
            </a:r>
            <a:r>
              <a:rPr lang="en-IE" dirty="0" err="1" smtClean="0"/>
              <a:t>BobMcArdle</a:t>
            </a:r>
            <a:endParaRPr lang="en-IE" dirty="0" smtClean="0"/>
          </a:p>
          <a:p>
            <a:endParaRPr lang="en-IE" dirty="0" smtClean="0"/>
          </a:p>
          <a:p>
            <a:endParaRPr lang="en-IE" dirty="0" smtClean="0"/>
          </a:p>
          <a:p>
            <a:r>
              <a:rPr lang="en-IE" dirty="0" smtClean="0"/>
              <a:t>Cork | Sec</a:t>
            </a:r>
          </a:p>
        </p:txBody>
      </p:sp>
      <p:sp>
        <p:nvSpPr>
          <p:cNvPr id="2" name="Title 1"/>
          <p:cNvSpPr>
            <a:spLocks noGrp="1"/>
          </p:cNvSpPr>
          <p:nvPr>
            <p:ph type="ctrTitle"/>
          </p:nvPr>
        </p:nvSpPr>
        <p:spPr/>
        <p:txBody>
          <a:bodyPr/>
          <a:lstStyle/>
          <a:p>
            <a:r>
              <a:rPr lang="en-IE" dirty="0" smtClean="0"/>
              <a:t>Augmented Reality</a:t>
            </a:r>
            <a:endParaRPr lang="en-IE" dirty="0"/>
          </a:p>
        </p:txBody>
      </p:sp>
    </p:spTree>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http://3.bp.blogspot.com/-18Q0OfY0sMs/TWbJlKNOBdI/AAAAAAAAAPI/gpwQ8QHaeCE/s1600/blog2.png"/>
          <p:cNvPicPr>
            <a:picLocks noChangeAspect="1" noChangeArrowheads="1"/>
          </p:cNvPicPr>
          <p:nvPr/>
        </p:nvPicPr>
        <p:blipFill>
          <a:blip r:embed="rId3"/>
          <a:srcRect/>
          <a:stretch>
            <a:fillRect/>
          </a:stretch>
        </p:blipFill>
        <p:spPr bwMode="auto">
          <a:xfrm>
            <a:off x="0" y="0"/>
            <a:ext cx="9144000" cy="6858000"/>
          </a:xfrm>
          <a:prstGeom prst="rect">
            <a:avLst/>
          </a:prstGeom>
          <a:noFill/>
        </p:spPr>
      </p:pic>
    </p:spTree>
    <p:extLst>
      <p:ext uri="{BB962C8B-B14F-4D97-AF65-F5344CB8AC3E}">
        <p14:creationId xmlns:p14="http://schemas.microsoft.com/office/powerpoint/2010/main" val="3455479703"/>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lumMod val="50000"/>
            <a:lumOff val="50000"/>
          </a:schemeClr>
        </a:solidFill>
        <a:effectLst/>
      </p:bgPr>
    </p:bg>
    <p:spTree>
      <p:nvGrpSpPr>
        <p:cNvPr id="1" name=""/>
        <p:cNvGrpSpPr/>
        <p:nvPr/>
      </p:nvGrpSpPr>
      <p:grpSpPr>
        <a:xfrm>
          <a:off x="0" y="0"/>
          <a:ext cx="0" cy="0"/>
          <a:chOff x="0" y="0"/>
          <a:chExt cx="0" cy="0"/>
        </a:xfrm>
      </p:grpSpPr>
      <p:sp>
        <p:nvSpPr>
          <p:cNvPr id="10242" name="AutoShape 2" descr="Augment - 3D Augmented Reality - screensho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E"/>
          </a:p>
        </p:txBody>
      </p:sp>
      <p:sp>
        <p:nvSpPr>
          <p:cNvPr id="10244" name="AutoShape 4" descr="https://lh3.ggpht.com/T5KT0oxSm1gRPn_L1vSowNmYhAuXEmGfbDddRUJY6ASFGlSNbpxgFQbqRHOoJMHpVQ=h900-rw"/>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E"/>
          </a:p>
        </p:txBody>
      </p:sp>
      <p:sp>
        <p:nvSpPr>
          <p:cNvPr id="10246" name="AutoShape 6" descr="https://lh3.ggpht.com/T5KT0oxSm1gRPn_L1vSowNmYhAuXEmGfbDddRUJY6ASFGlSNbpxgFQbqRHOoJMHpVQ=h900-rw"/>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E"/>
          </a:p>
        </p:txBody>
      </p:sp>
      <p:sp>
        <p:nvSpPr>
          <p:cNvPr id="10248" name="AutoShape 8" descr="https://lh3.ggpht.com/T5KT0oxSm1gRPn_L1vSowNmYhAuXEmGfbDddRUJY6ASFGlSNbpxgFQbqRHOoJMHpVQ=h900-rw"/>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E"/>
          </a:p>
        </p:txBody>
      </p:sp>
      <p:pic>
        <p:nvPicPr>
          <p:cNvPr id="10249" name="Picture 9">
            <a:hlinkClick r:id="rId3"/>
          </p:cNvPr>
          <p:cNvPicPr>
            <a:picLocks noChangeAspect="1" noChangeArrowheads="1"/>
          </p:cNvPicPr>
          <p:nvPr/>
        </p:nvPicPr>
        <p:blipFill>
          <a:blip r:embed="rId4"/>
          <a:srcRect/>
          <a:stretch>
            <a:fillRect/>
          </a:stretch>
        </p:blipFill>
        <p:spPr bwMode="auto">
          <a:xfrm>
            <a:off x="2385283" y="358587"/>
            <a:ext cx="3646843" cy="6078071"/>
          </a:xfrm>
          <a:prstGeom prst="rect">
            <a:avLst/>
          </a:prstGeom>
          <a:noFill/>
          <a:ln w="9525">
            <a:noFill/>
            <a:miter lim="800000"/>
            <a:headEnd/>
            <a:tailEnd/>
          </a:ln>
        </p:spPr>
      </p:pic>
    </p:spTree>
    <p:extLst>
      <p:ext uri="{BB962C8B-B14F-4D97-AF65-F5344CB8AC3E}">
        <p14:creationId xmlns:p14="http://schemas.microsoft.com/office/powerpoint/2010/main" val="1197167404"/>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lumMod val="50000"/>
            <a:lumOff val="50000"/>
          </a:schemeClr>
        </a:solidFill>
        <a:effectLst/>
      </p:bgPr>
    </p:bg>
    <p:spTree>
      <p:nvGrpSpPr>
        <p:cNvPr id="1" name=""/>
        <p:cNvGrpSpPr/>
        <p:nvPr/>
      </p:nvGrpSpPr>
      <p:grpSpPr>
        <a:xfrm>
          <a:off x="0" y="0"/>
          <a:ext cx="0" cy="0"/>
          <a:chOff x="0" y="0"/>
          <a:chExt cx="0" cy="0"/>
        </a:xfrm>
      </p:grpSpPr>
      <p:pic>
        <p:nvPicPr>
          <p:cNvPr id="8" name="Picture 10"/>
          <p:cNvPicPr>
            <a:picLocks noChangeAspect="1" noChangeArrowheads="1"/>
          </p:cNvPicPr>
          <p:nvPr/>
        </p:nvPicPr>
        <p:blipFill>
          <a:blip r:embed="rId3"/>
          <a:srcRect/>
          <a:stretch>
            <a:fillRect/>
          </a:stretch>
        </p:blipFill>
        <p:spPr bwMode="auto">
          <a:xfrm>
            <a:off x="0" y="856129"/>
            <a:ext cx="9144000" cy="5486400"/>
          </a:xfrm>
          <a:prstGeom prst="rect">
            <a:avLst/>
          </a:prstGeom>
          <a:noFill/>
          <a:ln w="9525">
            <a:noFill/>
            <a:miter lim="800000"/>
            <a:headEnd/>
            <a:tailEnd/>
          </a:ln>
        </p:spPr>
      </p:pic>
    </p:spTree>
    <p:extLst>
      <p:ext uri="{BB962C8B-B14F-4D97-AF65-F5344CB8AC3E}">
        <p14:creationId xmlns:p14="http://schemas.microsoft.com/office/powerpoint/2010/main" val="3047133215"/>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http://turnstylenews.com/wp-content/uploads/2013/05/google-glass-wallpaper-hd.jpg"/>
          <p:cNvPicPr>
            <a:picLocks noChangeAspect="1" noChangeArrowheads="1"/>
          </p:cNvPicPr>
          <p:nvPr/>
        </p:nvPicPr>
        <p:blipFill>
          <a:blip r:embed="rId3"/>
          <a:srcRect/>
          <a:stretch>
            <a:fillRect/>
          </a:stretch>
        </p:blipFill>
        <p:spPr bwMode="auto">
          <a:xfrm>
            <a:off x="-1290906" y="0"/>
            <a:ext cx="10972800" cy="6858000"/>
          </a:xfrm>
          <a:prstGeom prst="rect">
            <a:avLst/>
          </a:prstGeom>
          <a:noFill/>
        </p:spPr>
      </p:pic>
    </p:spTree>
    <p:extLst>
      <p:ext uri="{BB962C8B-B14F-4D97-AF65-F5344CB8AC3E}">
        <p14:creationId xmlns:p14="http://schemas.microsoft.com/office/powerpoint/2010/main" val="3882203488"/>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8" name="Picture 2" descr="http://www.droid-life.com/wp-content/uploads/2013/09/Screen-Shot-2013-09-09-at-2.09.17-PM.png"/>
          <p:cNvPicPr>
            <a:picLocks noChangeAspect="1" noChangeArrowheads="1"/>
          </p:cNvPicPr>
          <p:nvPr/>
        </p:nvPicPr>
        <p:blipFill>
          <a:blip r:embed="rId3"/>
          <a:srcRect/>
          <a:stretch>
            <a:fillRect/>
          </a:stretch>
        </p:blipFill>
        <p:spPr bwMode="auto">
          <a:xfrm>
            <a:off x="-1" y="365760"/>
            <a:ext cx="9180547" cy="6096000"/>
          </a:xfrm>
          <a:prstGeom prst="rect">
            <a:avLst/>
          </a:prstGeom>
          <a:noFill/>
        </p:spPr>
      </p:pic>
    </p:spTree>
    <p:extLst>
      <p:ext uri="{BB962C8B-B14F-4D97-AF65-F5344CB8AC3E}">
        <p14:creationId xmlns:p14="http://schemas.microsoft.com/office/powerpoint/2010/main" val="1024585473"/>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lumMod val="50000"/>
            <a:lumOff val="50000"/>
          </a:schemeClr>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533400" y="2286000"/>
            <a:ext cx="3429000" cy="2278966"/>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3" name="Picture 2"/>
          <p:cNvPicPr>
            <a:picLocks noChangeAspect="1"/>
          </p:cNvPicPr>
          <p:nvPr/>
        </p:nvPicPr>
        <p:blipFill>
          <a:blip r:embed="rId4"/>
          <a:stretch>
            <a:fillRect/>
          </a:stretch>
        </p:blipFill>
        <p:spPr>
          <a:xfrm>
            <a:off x="4953000" y="0"/>
            <a:ext cx="3352800" cy="2228322"/>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4" name="Picture 3"/>
          <p:cNvPicPr>
            <a:picLocks noChangeAspect="1"/>
          </p:cNvPicPr>
          <p:nvPr/>
        </p:nvPicPr>
        <p:blipFill>
          <a:blip r:embed="rId5"/>
          <a:stretch>
            <a:fillRect/>
          </a:stretch>
        </p:blipFill>
        <p:spPr>
          <a:xfrm>
            <a:off x="533400" y="0"/>
            <a:ext cx="3429000" cy="2278966"/>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5" name="Picture 4"/>
          <p:cNvPicPr>
            <a:picLocks noChangeAspect="1"/>
          </p:cNvPicPr>
          <p:nvPr/>
        </p:nvPicPr>
        <p:blipFill>
          <a:blip r:embed="rId6"/>
          <a:stretch>
            <a:fillRect/>
          </a:stretch>
        </p:blipFill>
        <p:spPr>
          <a:xfrm>
            <a:off x="4906081" y="2209800"/>
            <a:ext cx="3475919" cy="231015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7" name="Picture 6"/>
          <p:cNvPicPr>
            <a:picLocks noChangeAspect="1"/>
          </p:cNvPicPr>
          <p:nvPr/>
        </p:nvPicPr>
        <p:blipFill>
          <a:blip r:embed="rId7"/>
          <a:stretch>
            <a:fillRect/>
          </a:stretch>
        </p:blipFill>
        <p:spPr>
          <a:xfrm>
            <a:off x="4953000" y="4495800"/>
            <a:ext cx="3446874" cy="1834407"/>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8" name="Picture 7"/>
          <p:cNvPicPr>
            <a:picLocks noChangeAspect="1"/>
          </p:cNvPicPr>
          <p:nvPr/>
        </p:nvPicPr>
        <p:blipFill>
          <a:blip r:embed="rId8"/>
          <a:stretch>
            <a:fillRect/>
          </a:stretch>
        </p:blipFill>
        <p:spPr>
          <a:xfrm>
            <a:off x="533400" y="4572000"/>
            <a:ext cx="3429000" cy="2278966"/>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9" name="TextBox 8"/>
          <p:cNvSpPr txBox="1"/>
          <p:nvPr/>
        </p:nvSpPr>
        <p:spPr>
          <a:xfrm>
            <a:off x="12145818" y="3948545"/>
            <a:ext cx="184666"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67657748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10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10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10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lumMod val="50000"/>
            <a:lumOff val="50000"/>
          </a:schemeClr>
        </a:solidFill>
        <a:effectLst/>
      </p:bgPr>
    </p:bg>
    <p:spTree>
      <p:nvGrpSpPr>
        <p:cNvPr id="1" name=""/>
        <p:cNvGrpSpPr/>
        <p:nvPr/>
      </p:nvGrpSpPr>
      <p:grpSpPr>
        <a:xfrm>
          <a:off x="0" y="0"/>
          <a:ext cx="0" cy="0"/>
          <a:chOff x="0" y="0"/>
          <a:chExt cx="0" cy="0"/>
        </a:xfrm>
      </p:grpSpPr>
      <p:pic>
        <p:nvPicPr>
          <p:cNvPr id="3" name="Picture 2">
            <a:hlinkClick r:id="rId3"/>
          </p:cNvPr>
          <p:cNvPicPr>
            <a:picLocks noChangeAspect="1"/>
          </p:cNvPicPr>
          <p:nvPr/>
        </p:nvPicPr>
        <p:blipFill>
          <a:blip r:embed="rId4"/>
          <a:stretch>
            <a:fillRect/>
          </a:stretch>
        </p:blipFill>
        <p:spPr>
          <a:xfrm>
            <a:off x="0" y="850900"/>
            <a:ext cx="9144000" cy="5143500"/>
          </a:xfrm>
          <a:prstGeom prst="rect">
            <a:avLst/>
          </a:prstGeom>
        </p:spPr>
      </p:pic>
    </p:spTree>
    <p:extLst>
      <p:ext uri="{BB962C8B-B14F-4D97-AF65-F5344CB8AC3E}">
        <p14:creationId xmlns:p14="http://schemas.microsoft.com/office/powerpoint/2010/main" val="3806809910"/>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lumMod val="50000"/>
            <a:lumOff val="50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83397811"/>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lumMod val="50000"/>
            <a:lumOff val="50000"/>
          </a:schemeClr>
        </a:solidFill>
        <a:effectLst/>
      </p:bgPr>
    </p:bg>
    <p:spTree>
      <p:nvGrpSpPr>
        <p:cNvPr id="1" name=""/>
        <p:cNvGrpSpPr/>
        <p:nvPr/>
      </p:nvGrpSpPr>
      <p:grpSpPr>
        <a:xfrm>
          <a:off x="0" y="0"/>
          <a:ext cx="0" cy="0"/>
          <a:chOff x="0" y="0"/>
          <a:chExt cx="0" cy="0"/>
        </a:xfrm>
      </p:grpSpPr>
      <p:sp>
        <p:nvSpPr>
          <p:cNvPr id="5" name="TextBox 4"/>
          <p:cNvSpPr txBox="1"/>
          <p:nvPr/>
        </p:nvSpPr>
        <p:spPr>
          <a:xfrm>
            <a:off x="0" y="1004047"/>
            <a:ext cx="9144000" cy="923330"/>
          </a:xfrm>
          <a:prstGeom prst="rect">
            <a:avLst/>
          </a:prstGeom>
          <a:noFill/>
        </p:spPr>
        <p:txBody>
          <a:bodyPr wrap="square" rtlCol="0">
            <a:spAutoFit/>
          </a:bodyPr>
          <a:lstStyle/>
          <a:p>
            <a:pPr algn="ctr"/>
            <a:r>
              <a:rPr lang="en-IE" sz="5400" b="1" dirty="0" smtClean="0">
                <a:solidFill>
                  <a:srgbClr val="C00000"/>
                </a:solidFill>
                <a:latin typeface="Aharoni" pitchFamily="2" charset="-79"/>
                <a:cs typeface="Aharoni" pitchFamily="2" charset="-79"/>
              </a:rPr>
              <a:t>I can see what you see</a:t>
            </a:r>
            <a:endParaRPr lang="en-IE" sz="5400" b="1" dirty="0">
              <a:solidFill>
                <a:srgbClr val="C00000"/>
              </a:solidFill>
              <a:latin typeface="Aharoni" pitchFamily="2" charset="-79"/>
              <a:cs typeface="Aharoni" pitchFamily="2" charset="-79"/>
            </a:endParaRPr>
          </a:p>
        </p:txBody>
      </p:sp>
    </p:spTree>
    <p:extLst>
      <p:ext uri="{BB962C8B-B14F-4D97-AF65-F5344CB8AC3E}">
        <p14:creationId xmlns:p14="http://schemas.microsoft.com/office/powerpoint/2010/main" val="23423195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lumMod val="50000"/>
            <a:lumOff val="50000"/>
          </a:schemeClr>
        </a:solidFill>
        <a:effectLst/>
      </p:bgPr>
    </p:bg>
    <p:spTree>
      <p:nvGrpSpPr>
        <p:cNvPr id="1" name=""/>
        <p:cNvGrpSpPr/>
        <p:nvPr/>
      </p:nvGrpSpPr>
      <p:grpSpPr>
        <a:xfrm>
          <a:off x="0" y="0"/>
          <a:ext cx="0" cy="0"/>
          <a:chOff x="0" y="0"/>
          <a:chExt cx="0" cy="0"/>
        </a:xfrm>
      </p:grpSpPr>
      <p:sp>
        <p:nvSpPr>
          <p:cNvPr id="5" name="TextBox 4"/>
          <p:cNvSpPr txBox="1"/>
          <p:nvPr/>
        </p:nvSpPr>
        <p:spPr>
          <a:xfrm>
            <a:off x="0" y="1004047"/>
            <a:ext cx="9144000" cy="923330"/>
          </a:xfrm>
          <a:prstGeom prst="rect">
            <a:avLst/>
          </a:prstGeom>
          <a:noFill/>
        </p:spPr>
        <p:txBody>
          <a:bodyPr wrap="square" rtlCol="0">
            <a:spAutoFit/>
          </a:bodyPr>
          <a:lstStyle/>
          <a:p>
            <a:pPr algn="ctr"/>
            <a:r>
              <a:rPr lang="en-IE" sz="5400" b="1" dirty="0" smtClean="0">
                <a:solidFill>
                  <a:srgbClr val="C00000"/>
                </a:solidFill>
                <a:latin typeface="Aharoni" pitchFamily="2" charset="-79"/>
                <a:cs typeface="Aharoni" pitchFamily="2" charset="-79"/>
              </a:rPr>
              <a:t>I can see what you see</a:t>
            </a:r>
            <a:endParaRPr lang="en-IE" sz="5400" b="1" dirty="0">
              <a:solidFill>
                <a:srgbClr val="C00000"/>
              </a:solidFill>
              <a:latin typeface="Aharoni" pitchFamily="2" charset="-79"/>
              <a:cs typeface="Aharoni" pitchFamily="2" charset="-79"/>
            </a:endParaRPr>
          </a:p>
        </p:txBody>
      </p:sp>
      <p:sp>
        <p:nvSpPr>
          <p:cNvPr id="6" name="TextBox 5"/>
          <p:cNvSpPr txBox="1"/>
          <p:nvPr/>
        </p:nvSpPr>
        <p:spPr>
          <a:xfrm>
            <a:off x="0" y="2954767"/>
            <a:ext cx="9144000" cy="923330"/>
          </a:xfrm>
          <a:prstGeom prst="rect">
            <a:avLst/>
          </a:prstGeom>
          <a:noFill/>
        </p:spPr>
        <p:txBody>
          <a:bodyPr wrap="square" rtlCol="0">
            <a:spAutoFit/>
          </a:bodyPr>
          <a:lstStyle/>
          <a:p>
            <a:pPr algn="ctr"/>
            <a:r>
              <a:rPr lang="en-IE" sz="5400" b="1" dirty="0" smtClean="0">
                <a:solidFill>
                  <a:srgbClr val="C00000"/>
                </a:solidFill>
                <a:latin typeface="Aharoni" pitchFamily="2" charset="-79"/>
                <a:cs typeface="Aharoni" pitchFamily="2" charset="-79"/>
              </a:rPr>
              <a:t>I can change what you see</a:t>
            </a:r>
            <a:endParaRPr lang="en-IE" sz="5400" b="1" dirty="0">
              <a:solidFill>
                <a:srgbClr val="C00000"/>
              </a:solidFill>
              <a:latin typeface="Aharoni" pitchFamily="2" charset="-79"/>
              <a:cs typeface="Aharoni" pitchFamily="2" charset="-79"/>
            </a:endParaRPr>
          </a:p>
        </p:txBody>
      </p:sp>
    </p:spTree>
    <p:extLst>
      <p:ext uri="{BB962C8B-B14F-4D97-AF65-F5344CB8AC3E}">
        <p14:creationId xmlns:p14="http://schemas.microsoft.com/office/powerpoint/2010/main" val="247893659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2.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50000"/>
            <a:lumOff val="50000"/>
          </a:schemeClr>
        </a:solidFill>
        <a:effectLst/>
      </p:bgPr>
    </p:bg>
    <p:spTree>
      <p:nvGrpSpPr>
        <p:cNvPr id="1" name=""/>
        <p:cNvGrpSpPr/>
        <p:nvPr/>
      </p:nvGrpSpPr>
      <p:grpSpPr>
        <a:xfrm>
          <a:off x="0" y="0"/>
          <a:ext cx="0" cy="0"/>
          <a:chOff x="0" y="0"/>
          <a:chExt cx="0" cy="0"/>
        </a:xfrm>
      </p:grpSpPr>
      <p:sp>
        <p:nvSpPr>
          <p:cNvPr id="1026" name="AutoShape 2" descr="data:image/jpeg;base64,/9j/4AAQSkZJRgABAQAAAQABAAD/2wCEAAkGBhQSEBQUEhQWFRMUFRUUFRcVFRcVFxUUFBQVFBYYFxUXHCceFxkjGRUUIC8gIycpLSwsFx4xNjAqNSYrLCkBCQoKDgwOGg8PGjAkHyUyKSw0LCwqKSw1KSwuLCwsKSwsKSksKS0sLCksKSwsLCwsLCwsLCwpLCwsLCk0LCwsLP/AABEIANgA6gMBIgACEQEDEQH/xAAcAAEAAQUBAQAAAAAAAAAAAAAABgMEBQcIAQL/xABPEAACAQICBQcFCwkHAwUBAAABAgMAEQQFEiExQVEGBxNhcYGRIjJSobEUQmJygpKiwdHS8AgVFhcjVJOjskNTY4OzwuEkZHM0VZTx8jP/xAAaAQEAAgMBAAAAAAAAAAAAAAAAAwQBAgUG/8QANhEAAQMCBAIIBgEDBQAAAAAAAQACAwQRBRIhMUFRExRhcZGhsdEiMlKBwfDxFSPhBiRCU3L/2gAMAwEAAhEDEQA/AN40pSiJSlKIlKUoiUpSiJSlL0RKVr3lhz1YPBkpEfdMw1aMZGgp+FJrHcobrtWn+UXPBmOLJHS9BGfeQXTV1uDpn51uqiLpHNeUWGwwviJ4ot9pJFUnsUm57qimO57crj2TtIf8OKQ/SYAeuualgeQk2ZidpNzftP21dxZDKfe28BWCQN1uyN7/AJQT3Bb2f8obLxsjxJ7Ei+uWvuL8oPLjtTEL2xxn+mQ1o0cnJOI8a8bk5JxHjWudvNTdUn+g+C6MwHPDlctrYkIT/eo8f0iuj66lWAzSKddKGWOVeMbq48VJrkGXI5B72/Z+BVGGWWBw6M8TjYyMysOxhY+BrYEHZQOY5nzC3euzqVzbya58sdhiFnIxUY2iTyZAOqRRf5waty8j+c/B5jZY36OY/wBjLZXPHQN9GQfFN+IFZWqltKUoiUpSiJSlKIlKUoiUpSiJSlKIlKUoiUpSiJSlYvlHyihwOHeedrIuwb3bcqjeT9p3URVM9z6HBwtNiHCRrx2sdyqNrMeArnfl/wA7+Ix5aKEmDC7NEHy5B8Nht+KNXbtrA8t+XE+Z4gySm0YuIogfJRfrJ1XO09lgPMp5O++lGvcvD43X1eO8DVzg0XKmhgfM7IwXKxeAyh5dYFl9I7+zj7KkGEyCNNo0j1/ZsrJGyjgKw2Y8pFS4XWfx3D191VTI+Q2au82ipqNuac3P7sOP3WXChRuA8KoyZhGu1h+OuohNmksp1X/HXVMYB22n662FP9RUMmLgaRM07fYe6lbZ5Fx9n20XO4j772fbUXGVH0vV/wA17+ajub8eNbdA1V/6vNyHgfdS6PHRtsYeyqjxBhrAIqGjL5RrXX2barYbNHjNjcdR/HtvWpgt8pU7MWa7SVmnZ7FZrF8nkbWvkn1eFYPE4GSE3N9RFmHEbO/18KkOCzcPt2/jdv7tfVV8yBhuIPeDWBI5hs5bvooKluenNj+8OCknN5z3PEVgzAmSLYs3nSJ8ffIvX5w+FW9MLikkRXjYOjAMrKQQwOwgjaK5HzXISt3i1jaV4da8ezaOvdJubDnPkwEgilJfCufKXaUJ9+nXxX33bttBwcLhcOSJ0TsrxYrpelUcHjEljWSNg6OoZWU3DKdYINVqyo0pSlESlKURKUpREpSlESlKURKUpRFTnnVFZ3IVVBZidgAFyTXL3Oly9bMcUQpIw8RKxLx4sRxNvYN1bJ59+WphiGDiazyANKRuXaF+s/J41o3JsrbETBF1AAs7ejGvnH1gdpFYJstmtLiGjdVsnxMMR03JMl/JFjZeu4Hnezt2Zj9KY/wG+7Vc8kYP8T56/drz9D4Tvk+cPu1We6N2pXdp6etgGWMAeCwOaZ40raMdwuy+wn7o/B4Chh8uG1tZ9VSmLkbENjOPm/ZWIxUAjlkQEkI1gTt80HXbtqSORh+Fqo1tLUR/3Z+PavhIgKqBazWWcl1kw8cru4MpkKqujYRo3RqdYOsssncBVx+iMf8AeSeK/drR1QxpsVLBg9TNGJGgWPasABXujWf/AESj9OX5yfcq1zTIoYYmcvLcDUNJNbHYPMrAqWE2C3fglUxpc61hrusWptsrLYLGwv5GJjDqd+xh2MKj0M+oXOuqwlqyuKpBmvNu3RHEZc/uiIC7xf20Y+L79ezXWEyvN7mzaj13+lvPbtHXsrIZJyjlw0geNiCOBq85UYaLHKcTAojxI1youpZOLAbm9tYIDhYqWKV8TszDYr1Tf8bN42dxuKjvKDKdG8qDV78D+ocOvht7LnIs00vIY2YalJ1WPongpPgTfYTWZIuPEWI7iCPEEVV1hd2L0XwYjDyeP3wKzfMvzi9BIMJO37CVvIJP/wDKVjYdiOSAeDEH3xrf9ca5ng/c82rzG1r2bCpPfbsINdJ803LH3dggrteeDRRydroR+zkPWQCD8JGq2DfVebc0tJadwpvSlKytUpSlESlKURKUpREpSlESqGOxixRPI+pUVnbsUXPsqvUA56889z5Yyg2aZgvyV8o/S0B30Rc98rc7fGYyWVtbO5AA179QHqA6gK+MHh8XDpCMOmlbStbXo3sDxGs6q85N4bTxIO6MF+8WC/SIPdUzPVq2AdV9Q7hVeWXIQ21118PoOsNdKXZQOPryXxkONaeKRZU0MRCqyGwsJYWcRklRqDq7JrGohjvW5ukrAcjcb0mYYg7nw2JVR8GOIug8IxUgFV522Oi7GFyukjOY3sfJV46gufPbEzfGH9C1OkNQDlSbYuT5J+gtKX5ys46P9s3/ANfgqrl3KeaFoyW6SNNFejbzTGvvRbWuq+sbzetk5hhxHLIgNwjsoJ22DEC/XWuuROWibFqzC8cA6Zwdh0CNBflSFB2E1P3ckkk3JJJPEnWTWtXlBAA1W/8Ap8zOY5z3Et2F/wALyoVyzzPSkWIHUmtvjHZ6vbUrzLGiKJnPvR691a1hhkxE1lBZ3JP1kk7gK1pWXdmOwUuO1JZEIGfM/wBP8n8rwS1VTEVIsLyDFh0khvvCD6z9lXn6DwelL85fuVbNTHzXn24JWOF8vmFF1nq4w+NKG4NZ9uRkI99L85fuVTbkrEPfSfOX7lZFQw8Vq7B6pu7R4hRrHt5fSLv84VJ8uxnSIG36g3bbyT3gEHrW/vqotyai4yfPX7lW2GRIpxFGzaJXytIhrEkaJFgLWIDd1HObIMoSGKaheJXiw2Oo/e1XOeYDpISB5y+UvaN3eLjttVTml5We48wiLG0Up6GThoyEAE/FfQbs0+NXg1jh9R/+6hGPgEc7rsW9/ksNfgCR3VindcZVLjEAa8Sjj6rs+lYHkJnZxeXYaZjd2jCyH/FjJjk+mrVnqsriJSlKIlKUoiUpSiJSlKIlaL/KJzK8uHhvqVC9utib+pUrelc2c/U980K+ii+uOM/WaIo5yPh1O3EgfNFz/WPCs1mElo2PBGPjZPY5PdWM5NPowjrLH1hf9tXGcT/sZfigeIe/1VSPxTr1MZ6LCiRub+Zt6LF83pP5wj+GmITvfDTL7TUuBqJchWtmOC6541+ewQ/1VJ0nFh2Cs1O4UeCH4HjtCu1NQTlaP+rf4qf0ipmMQKjmNyv3VmSRA2DhdJvQjVS0jfJRWPdUdPo/7K1jHx04A+oehUh5I5d0GCUkeXiT0rcREt1hHf8AtH7GWspXk2NVmJUaK6gi+iigKi9yhR3Va4/HiKNnO4au3dVWRxe+67tHC2lp2t5DX8qL8tsz0mEKnUutu3cKzXJDKOhwwkYftMQNLrWEHyB8ogt2aFRTJMuOMxio5IV2Lyt6MSAvIe3RBA6yK2NPiAzE2Cjco2KoFlUdQAA7qszf2owwcVw8OBrqx9U7Zug/Hlr3lfNeV8mQViOUuZmOAlL3JAuN16ptaXGwXpJ5mwxmR2w1WUkardzWuTi3PvzXnuh/SNXxSkcV5STHmP8A+B8VN8yzBYkJJF9w31CsJiiZw7e+bX2HVVNiT5xJ7aPqt1EVZjjyLi1lYakjSwCnkT377N3sAT9LSqMcqoLSq3pAjw//AFUgwcvkg8V/3OfrrD8qzdUPBh6w33agZpMQutVf3MOY88Ley3P+T7mOnl8sROuKe46lljRv6xJW0a0l+TlP5WMTikDeEmIX6xW7auLzSUpSiJSlKIlKUoiUpSiJXM/Pqts2k60T/TSumK52/KCwWjmCPueO/qCD+g0RRDLG/YR/LH0yfrqvjRfDyfjYGNWWTPeH4rt9JUI/pasja8Mg6r+Pk/XVLaf95L0vz4XYftnLEcmptDG4RvRxEB8JUNSDGMUkdfRd1+axH1VEoJNFlb0WB+ab/VUz5SJbG4kf9xN4dK1q3qOCgwd1i8dys/dBqvhMWsZlcAmWSMRaWqyJpBntvuwCr2FuNWdKqg2Xcc0Otm4G/wB1eLjTWI5RZiWtGD1n6quXk0QSdg11HJZSzFjvNSwR3dm5KhilYWQ9EDq70Um5DOFXGsPPGHQD4jYmEOR9EdjVkTjzUNwWOeFw8Zs1iDvDKwsysN6kG1qy2HzhG2+QeB2dx+2tqiIuOYKHCK+OKMxONje/es0ccaptjdoIDAixDC4I4EGrQtXzeqwbZdt8ucWOyoYrJon1xN0Tei5LRnsfzl779orD4vBPEbSKVvsO1W61YamHYaz9fSTkArqKnarDSU9oO/r21aZMRuuFUYYx+seh8lGL14+zvq/zXBKhDJqRr+STcow2i+0jXqJ/5Njo3KjiatAgi4XAkjdG4tduFJo5LRp2fWax2dveL5a/0yVkHFkQdRPj+DWLzk+Sg4sx+aFH+41VbrMV35/gw5rTxt5m62j+Ton7fFH/AAYvXNN9hredad/J2wlosVJbUegj7wJZT6plrcVXF5xKUpREpSlESlKURKUpRErT35RGU6UEE4HmMVY+tR9Jz3VuGo5zhZGMXl08drkKXXjdQb26yukO+iLl3IJPPTiocdsZN/oM57qzWEsW0TsYFey421GsK5hlBI1xtZhxtqYd4uO+pAwsdRuNRU8QdanvBBqnUCxDgvSYQ9skT4HfoOh/e1R7FIQWB1HXq4HYR41NOUrXxUremVk/iRrJ/uqPZ7h7kSDY+s/GGph37fGquYcpVkZWKMLRwp2mKGOInvKE99SSDO0FqqUThSzPZKbcFdCvL1jhna8DXv55X0TVfoncl1+vU/1L5zjEagg36z2Vi6+55SzFjv8AZVbBZbJNp9GukEUM5uAFBYICSSBrZgO+rjG5GrzVVKaiYkdwVtXlZH8wzcF/iR/ep+YJuCfxY/vVnO3mo+rTfQfAq1w+MdPNOrgdYrPYImSAygWCuI2HBmUuvaCFf5vZWM/R+b4A/wA2P6mrNgrHh44EN9FmllbYHmey6t+iiKFF95c76hlyEdq6uHipa/KQQ3t/F1QvXhr2vGNhVVd0rG5s+tR31aYFNKYDhVPE4kszN3D6hVzkE6RsWc2a3k32XO8nd/zV9oytXkpnieovewJtfs2us3iT5Vtw1eG313rB5u95VUe9UD5TXY+tgO6srI4UaR1qBfiCBwPXs76xWUYKTE4lUTXJLIFX/wAkjBVPYGa/YDUMDTcuK6WLTNysiZtv+Auj+ZXK+hypG3zySS/JBESeKRKe+p5VrleXrBBFCnmRRpGvxUUKPUKuqtLgpSlKIlKUoiUpSiJSlKIlKUoi5g52eSnuLMGKi0U3lpwF72HdYr8m++sFl0110DtTZ1pe5HyST3Hqro/nK5GDMcEyAfto7tEeJ3rfrsO8LuvXMiK0blW8mSM7xw6j7DWj2hwsrFNO6CQSN4LMqAylG2NsPotuNYaWDRYpINV/mnt4GspHIGFxq3EeieHZwPDsNfWIgEosfPGoH0hwPXwP4NWJ/RnI5d+upW1kYqIdT6j3H+OSj8+WsPN1j11b3I2g1lA5Q6L3sNV946j1VWKg9Yq4vMLDiUVMooPc+Cji2SYjRxM3EJYjDIfkM8n+cvCsDHBEJEMqFow6mQJqYoDdlB3EjVfde9X+YZ+ZpXkZSC7FrAalG5V4KBYAcAKiluRYLo4eY2yZ5Da2yqV4atPzkPRavPziPRaqvRu5LvGtg+sK8pVn+cfgtXv5x+C1Z6N3JY67B9QV5VnmM2rRvt29SjbVObMiBfRsOLH6qxih5nstzc+NSRxG93KjV17HMLItSdFd4LAdO2rUiWFus8fD2Vd5jkyouognqqlluOOHLowsSQdfVcfjsrzF5sWrDuk6TsUkDaMUYJ+fW9+9YxyRdbmxtcbjvBtW2uYHkp0mIfGOP2cF0jvvmdbE/IjY98o4VrPKMplxuKjghW8krBRwAAuWbgoAJPUDXWvJnk9HgcJFhovNjWxJ2ux1u562Yk99WwvOutc22WUpSlZWqUpSiJSlKIlKUoiUpSiJSlKIlad55ebUvpY7Cr5a65lG8b5AOHpfO9I1uKlEXHuFmvrGphqYH2EVexyA/WN4/wCOutm853M+dJsVl669skKjZxMajaPgDWPe3HkjUkWIubHyXH47xUUkYeFfo619M7TUcQsjIocWfbubeO3iPxr2Vj5sE8etfNPDWp+w1criPS1dY2d/D2dlXCORsO3vBHsIqsHPi0Oy7T6emxAZ4zZ37uPz6rFjFD3wI69oqorqdhB76vniRtq2PFdXqOr2VbSZSh2MPlKR7LipxOwrky4VUM2Fx2H8GxXxoU0K+Tkh3Ffnge015+YzvZPng+yt+kZzVbqVR/1nwK8edRtYe32Vay5l6C95+yr5MlQec/zVJ/qtVzFh4081NfFvKPhs8b1o6dgVqLCah/zCw7T+BdYnD5XJKdJzZeLah2Ab+wVmIY1jXRjFr7SfOb7B1V68l9ZOzedw+qrWXFej4nZ3Df31CXPl0Gy6jYqbDxmcbu8/sOHf5r3M5FKWfW3vCNo7fg/jswghJYKoLOxCqoFyWJsAANZJOwVexQvLIscKtJK5sAoLMzdQ3n2Vv7ms5olwFsTirPjCNQ85YARrCn30ltRbdsG8m0xuUWXAqZ+nkMlrXVzzR82oy2DpZwDjJl8vYeiQ2IjB43ALEbSANgBOw6UrdVkpSlESlKURKUpREpSlESlKURKUpREpSlESoHy75pMPj9KSO0GJNzpgeTIfhqN/whr46Wyp5SiLlLlDyTxmXvo4mI6F7K48pG+K41E9Wo9QrFRTj3p0TvG7vB1V19iMOrqVdQysLMrAMpHAg6iK1/yi5j8DiLtDpYZz/d+VHf8A8bbB1KVpa6y1xabgrRIxB3gHrU29R+2voYlesdoP1XqaZrzFY+IkwPHOu6zdG3zZLAfPNRnF8icyivp4OfVvWNpB4xhh66hMLCujHilQzS9+9WXTr6Q9ntp06+kPb7KpSYLEL50EoPXG49or2LLsS/mYeZvixSN7FNa9Xap/6zPyHn7r7OIG657B9tq+GxB4AdpufDZ7ay2C5vs0mNkwcq9bqIh/NK1Kso5gMXJY4qeOFd4S8r+A0VHzjWwhYOCryYnUSaZrd37da1mxI3ksR6u7YKkfJPm1xuZEMqdFhztmkBCkfAG2T5Or4QrdvJvmhy/CWbo+nkGvTns9jxWMAIO3Rv11NQKmXPJJNyovyK5u8LlifsV0pmFnmcAu3EC2pEv70dV7nXUopSiwlKUoiUpSiJSlKIlKUoiV89KOI8atc4wTTYeaJWCNJG8YYjSCl1K3tcXtfjXPfKHkscFiWw8pVyFR1ddJQ6NcA6JJsbqwOs1o92UXU9PD078gNj2ro8ODsNCa5iR2hPSQs0cieUrKzAgjXxsR1Gt38sMAcflIPSrCrJHiHZlLLoKnSkWDAjXbXfdWGSB40UlVSOpnBrjvyUt6QcR406QcR41zBDgkKqStiVBtdt4B49dSTkDyTGKxo0VASBeldjdhp6xCpF9fljStvEbDfWrZg52Wynmw50MXSucLac+P2W++kHEeNOkHEeNc3ZnyaXDYiWBysrQsqmQBl0iY1c+SWNiNKx11b/m6P0B4n7a1dUBpsQpoMIkmjEjXCx7/AGXTPSDiPGgccR41zMMvi9BfE/bUk5t8pV81hMagdEksrHaB5BiS+v0pAR8U8KyycONgFrU4W+njMjnt05X9lvXpBxHjTpBxHjXOud8lBhMTJBIUmZBG5kCsl+lDtZlLHWNHbfYRVkctiGsovr+2sPqA05SFvT4RJURCVrhY87+y6X6QcR416DXMsOGw7GyiNjwBufUau8NF0R0oHkhcbGikdD4X0T2EGtetNG4KmGAzOF2PafufZdIUqC8heXbTYLENiyOlwQJldRYSR6BdHtsDEKwI4jrrWmcZvNjXMmJdzpeUsIdliiU6woRSAxAtdjck3qV8rWNzLn02HzVEpiboRvfgug9McR406QcR41zS2XQjaijtv9tfPuCD0U8f+ah603kV0TgMw3e3z9l0x0g4jxp0g4jxrRPILkt7qlxiQlYx7kaEyaJcK88i7tIXPRxyar++qO/miMFlKoxR5I9JbgN0cjJpAE6gdG9qldMGtDiFRhw90s7oGuFx32PkumQwOw0JrnHJ8N0eKwzYe8cpxECKVJFw8qqwYXsykE3BraHPJiB7khiOvpsQtxxSJHlb+layyUObmUdRRPgmEJIJNtu3RT3pBxHjX1XMZyqL0B4n7a2DyH5QvgsnxkxJdYp+jwyMxPlukQCAnWE6STZ8asRzB5sFLWYbJStDnEG5tpf2W2r150g4jxrm7MppMQxfEyvM51ks7BR1JGCFReAAqwbLYR70fOP21p1lvBTjBZrXcQPH2XUHSDiPGvQwOw1y4cBD6I+cftranMdloWPFTKLI8kcSnceiUsxBO3ypSO1TwqRkoebAKpVULqdoc5wPctoUpSpVQStQc8+G0cZhpP7yGSPvidXH+oa2/WsufbDf9LhpRtTEFO6WJ/8AciVpILtKsUrskzD2haxYXBHEEeNTrPuUt8iwGHU+ViYkWS20QYcASdmkyqnea1amPaqkWZPoqGN9BTHGNR0Yg7SW1cXdj3CqkbsoK9FWQdYlj5a37tPVZaWWwLHYLk1u3m15OnC4FS4tNOemlvtUsBoIeGimiCOOlxrUnN9lBx+OjRheGL9vNwKofIQ/GewtvVXrfWdY7oMNNKf7KKST5iFvqqWBlhmK5+L1PSSCNuzfX/HutA5njOlxGIl3SYidx8XpCi+pBVliQNGxDFSyhgoLHQLDSsBtOjerLC48KiA7Qq37SLt6yavMFK80gjhieWRgSFjAJstrnWRqFxVU3MlxzXfYGR0YY82GWxPK/wDKnn6TZH/7W3/wY/tqb8g8wwc0Ej4HD+541kMbDoUhLOqq2sLtsHGs9dahTk1jybDAYi/WEA8S9hW3OQeRNgMvVZrCS8k0tjcKXJa19+ioUX2XBq9G55+YWXlquGmiA6F+Y+i1XypxfS5hjH/7hox2QIkQ9YesHmLDomBNgfJvw0ja/devIMwDKHY+VIWlPbK7S+xxSXMQuwM2pmOjtCopd2PUFBJ7KoOJMtwL6r1kLWx0Aa52UZd+Wb+VN+WvKDLZ8PHFgkjeUSxNppAU6KNGBYmQousqNG2/SqJ1SbFjeavuTGST5jNJFA0UYj0S7yMSdByQGSNRd9h3gA6risuLp3WAUcEcOFRFz3E3PLw5+ZV9laFcozWUbJZMNhQexlD+qe1YlzrPafbW7IeQ+HXLjgLMYmUhmuA7OzaZkva2np+UNVgQBawtWss75vMdhrlUGLiHv4dUtvhQE6z8Qt2Cp5oXFoDeC5WGYjFHNI6XTOb38dPNYjJMbh4cQXxmE91QsgUDRWQxNpEs3RN51xbWNYtWy+T+AyPGj/p8Pg3YbUMKLIvbGyhh4VqRcYusawVNmVgVZTwZTrU9tUpmRiGuVdTdZEOi6EbCrDWKjjnLPhcFcrMJZVEzwv1OvMH78PNdE+54cHhpDFGkUcaPJoxoqL5KlibKAL6ttc94O/RpfaVDHtfyz62NbFn5VyT8mJZpDeZlbCs1rabmb3PpdpBueu9a4fHIDq2DUOwbPVW9UdAFVwCO0j3HgAPH+Fn+RWF6TNMGu5XeY9kUTlfplKkPPBi74vDRf3cMsp7ZHSIepXqx5no+lzGaQbIcMF+VNKD7IWrGc5eag5riL6+jWCEfJQyt65lrI+GBavPTYr2A+g9wsKakOOXo8hwA/eMZJO3WB08iepY/CoZi82ARiBsVj4Amt74zkKmIyvD4R2MbwRw9HIouY5Y4wmlonUwN2BG8MdYNiNadt2uUuMzBssQOw1PiPYrS9ZXkrm2BgaQZhghOHcMk/RrN0aaKjQMZ8pQCGNxe+lXzn3IbMcJctD08Y/tMPd9XFordIvcCBxqJ/nMnWPwR9datD4jeyszOp8Qjyh3b2+C37kuQ5Ni008Nh8FKu/RijJHxlIuvYRUsw2GSNAkaqiKLKqgKqjgFGoCuU8PmcsMomgYxzJrV11Hsb0lOwg3vXUPJ7M/dOEw85GiZoYpSOBkRWI7r1cjfnC8zV0jqZ1ibgrIUpSpFUSoXzwYXTyfEG2uIxSj/LmQt9HSqaVj+UGVDFYSfDk26aKSK9r6OmhUG3USD3UWQbG4XKZGuvb1MJeaPMwxHucNb3yzQ6J6xpMDbtAq+5Pc0GMfFQjFQBMOHDSkyxNpIvlaGijk+UQFPUxqkIXX1Xp3YjCGktOvKxWxOaHkz7lwAkcWmxVpnvtVLfsUPYh0iNzO1XPO3jOjyjEgGxlCQj/OkRD9EtUwAqJc5vJeXHYIRwFekSWOYKx0Q+hpDR0rGx8q4J1XUbNtXNhovNXzOu477rnh2uSeJJrP8AIPlQuX4xp3iaUdC0ShGjUhndGJOmRuQDvq6/VVmf7r/Pg+/Xv6rMz/df58H36pNjkabgL1E9XRzx9G59h2A+ym/6+Iv3Ob+JB9+rnFc5S4zKcylSF4uhiMQ02RryTIVWxQnYWX5wqADmszP91/nwffqeYPmxnTJJsLpJ7pmmXEMLno9JHiKxadrkaMQF7bSd1WWGQ/MFxKqOka0dC8k9vLwC07ItiQNi+SOxfJHqAqZc0GVrPmT9IukiYWXSB2HpmSKx7UMoq0bmuzO//pf58H362DzQ8jcRgjipMVGI2l6FUGmjnRjEhJuhIF2f1VXhicH3cF1sRr4JKfo4nX24HYd4Wpc8ydsJiJcO1yYHMYJ2tHYNC/yoyvepr75NZ8+CxcWJjGkUusiX0ekifzkudQNwGF9V1FbY50ObyXGOmIwoVpQnRyRs2h0iAlkZWOoOpLjXtDbRYVrz9V+afun8+D79HRPa/MwLMFdTy0vQ1DrHbY8NjsVPhz3xdF0nuWa5laILpxXJSNZXN9LRsA6b/fVQ/XtH+5zfxYPv1EpebHMhDCq4YMR7od/20I0XmkjUC5fX+ygj2el1Va/qvzT90/nwffqZzpB8oXNgionAmV5Gpt3cOBXzy65XLmGISVYOh0IjHrZGd7ur3YpqCrokAEnzjUaqT/qvzT90/nwffrNcn+ZfFSuPdmhDDfy1R+klcb1BUaKAjVpXJ4DeK7opJHXcF2Iq6jpIckTifsdT4AKvmeCeLktg9VtKeCd/iz4hpVJ73jrW1dRZlkkM+GfDSIDC6dGVGoBQNWjbzSLAgjYQK07nfMvjI2Jw7x4hN2k3Qy/KBBRj13W/AVNPEX2LVzsLro6fM2XjrdYzm75drlpxOnC8vTdGVKMi26MONFtMjVdibi+01HM2zFsRPLM9g8sjysAbhS5FlB3hVVFv1Gs2ebPNP3Ju6bDW/wBWrjCc0uZyNYwJEPSlnSw7otM1EWyuaG2V1k1BFK6cPuTfnx34LAcnMpOKxmHgAuJJUDf+NT0kp/hq3iK3Hym534sHipMOcPLIYioZkaMLdkWSw0iDqDir3kDzbpl15HfpcS66JfR0VRbglI1uSASBck3NhsAtWueU3N5mc+NxMq4bSWSeV0PTwi6EhU1F7jyEWp2tdGyw3XLmniq6nNISG2t2/nipJ+vyL9zn/iQ/erWnK3PVxmLlxCxdEJSnkXDHyE0SzFdRZr7tyjXWU/VXmn7p/Pg+/Xg5qc0/dR/Hg+/WjulcLEK1B1GB4e15uOd/ZRCUnRNttjbttq9dq6vyXAdBhoYf7qKOP5iBfqrVvIfmblSdJ8cYwsbB0hRi5Z1N1Mj2ACggHRF7kC5tqO36liYWjVUMQqWzyDJsEpSlSrnpSlKIlKUoiUpSiJSlKIlKUoiUpSiJSlKIlKUoiUpSiJSlKIlKUoiUpSiJSlKIlKUoiUpSiL//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E">
              <a:latin typeface="Aharoni" pitchFamily="2" charset="-79"/>
              <a:cs typeface="Aharoni" pitchFamily="2" charset="-79"/>
            </a:endParaRPr>
          </a:p>
        </p:txBody>
      </p:sp>
      <p:pic>
        <p:nvPicPr>
          <p:cNvPr id="1028" name="Picture 4" descr="http://puckthemedia.files.wordpress.com/2011/04/versus.png"/>
          <p:cNvPicPr>
            <a:picLocks noChangeAspect="1" noChangeArrowheads="1"/>
          </p:cNvPicPr>
          <p:nvPr/>
        </p:nvPicPr>
        <p:blipFill>
          <a:blip r:embed="rId3"/>
          <a:srcRect/>
          <a:stretch>
            <a:fillRect/>
          </a:stretch>
        </p:blipFill>
        <p:spPr bwMode="auto">
          <a:xfrm>
            <a:off x="2466812" y="2093446"/>
            <a:ext cx="3836496" cy="3536390"/>
          </a:xfrm>
          <a:prstGeom prst="rect">
            <a:avLst/>
          </a:prstGeom>
          <a:noFill/>
        </p:spPr>
      </p:pic>
      <p:sp>
        <p:nvSpPr>
          <p:cNvPr id="9" name="Rectangle 8"/>
          <p:cNvSpPr/>
          <p:nvPr/>
        </p:nvSpPr>
        <p:spPr bwMode="auto">
          <a:xfrm>
            <a:off x="2241176" y="4715435"/>
            <a:ext cx="4267200" cy="986118"/>
          </a:xfrm>
          <a:prstGeom prst="rect">
            <a:avLst/>
          </a:prstGeom>
          <a:solidFill>
            <a:schemeClr val="bg1">
              <a:lumMod val="50000"/>
              <a:lumOff val="50000"/>
            </a:schemeClr>
          </a:solidFill>
          <a:ln w="635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IE" sz="1600" b="1" i="0" u="none" strike="noStrike" cap="none" normalizeH="0" baseline="0" smtClean="0">
              <a:ln>
                <a:noFill/>
              </a:ln>
              <a:solidFill>
                <a:schemeClr val="tx1"/>
              </a:solidFill>
              <a:effectLst/>
              <a:latin typeface="Aharoni" pitchFamily="2" charset="-79"/>
              <a:cs typeface="Aharoni" pitchFamily="2" charset="-79"/>
            </a:endParaRPr>
          </a:p>
        </p:txBody>
      </p:sp>
      <p:sp>
        <p:nvSpPr>
          <p:cNvPr id="10" name="TextBox 9"/>
          <p:cNvSpPr txBox="1"/>
          <p:nvPr/>
        </p:nvSpPr>
        <p:spPr>
          <a:xfrm>
            <a:off x="0" y="1004047"/>
            <a:ext cx="9144000" cy="1015663"/>
          </a:xfrm>
          <a:prstGeom prst="rect">
            <a:avLst/>
          </a:prstGeom>
          <a:noFill/>
        </p:spPr>
        <p:txBody>
          <a:bodyPr wrap="square" rtlCol="0">
            <a:spAutoFit/>
          </a:bodyPr>
          <a:lstStyle/>
          <a:p>
            <a:pPr algn="ctr"/>
            <a:r>
              <a:rPr lang="en-IE" sz="6000" b="1" dirty="0" smtClean="0">
                <a:solidFill>
                  <a:srgbClr val="C00000"/>
                </a:solidFill>
                <a:latin typeface="Aharoni" pitchFamily="2" charset="-79"/>
                <a:cs typeface="Aharoni" pitchFamily="2" charset="-79"/>
              </a:rPr>
              <a:t>AUGMENTED REALITY</a:t>
            </a:r>
            <a:endParaRPr lang="en-IE" sz="6000" b="1" dirty="0">
              <a:solidFill>
                <a:srgbClr val="C00000"/>
              </a:solidFill>
              <a:latin typeface="Aharoni" pitchFamily="2" charset="-79"/>
              <a:cs typeface="Aharoni" pitchFamily="2" charset="-79"/>
            </a:endParaRPr>
          </a:p>
        </p:txBody>
      </p:sp>
      <p:sp>
        <p:nvSpPr>
          <p:cNvPr id="11" name="TextBox 10"/>
          <p:cNvSpPr txBox="1"/>
          <p:nvPr/>
        </p:nvSpPr>
        <p:spPr>
          <a:xfrm>
            <a:off x="0" y="4993341"/>
            <a:ext cx="9144000" cy="1015663"/>
          </a:xfrm>
          <a:prstGeom prst="rect">
            <a:avLst/>
          </a:prstGeom>
          <a:noFill/>
        </p:spPr>
        <p:txBody>
          <a:bodyPr wrap="square" rtlCol="0">
            <a:spAutoFit/>
          </a:bodyPr>
          <a:lstStyle/>
          <a:p>
            <a:pPr algn="ctr"/>
            <a:r>
              <a:rPr lang="en-IE" sz="6000" b="1" dirty="0" smtClean="0">
                <a:solidFill>
                  <a:srgbClr val="C00000"/>
                </a:solidFill>
                <a:latin typeface="Aharoni" pitchFamily="2" charset="-79"/>
                <a:cs typeface="Aharoni" pitchFamily="2" charset="-79"/>
              </a:rPr>
              <a:t>VIRTUAL REALITY</a:t>
            </a:r>
            <a:endParaRPr lang="en-IE" sz="6000" b="1" dirty="0">
              <a:solidFill>
                <a:srgbClr val="C00000"/>
              </a:solidFill>
              <a:latin typeface="Aharoni" pitchFamily="2" charset="-79"/>
              <a:cs typeface="Aharoni" pitchFamily="2" charset="-79"/>
            </a:endParaRPr>
          </a:p>
        </p:txBody>
      </p:sp>
    </p:spTree>
    <p:extLst>
      <p:ext uri="{BB962C8B-B14F-4D97-AF65-F5344CB8AC3E}">
        <p14:creationId xmlns:p14="http://schemas.microsoft.com/office/powerpoint/2010/main" val="1479524235"/>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lumMod val="50000"/>
            <a:lumOff val="50000"/>
          </a:schemeClr>
        </a:solidFill>
        <a:effectLst/>
      </p:bgPr>
    </p:bg>
    <p:spTree>
      <p:nvGrpSpPr>
        <p:cNvPr id="1" name=""/>
        <p:cNvGrpSpPr/>
        <p:nvPr/>
      </p:nvGrpSpPr>
      <p:grpSpPr>
        <a:xfrm>
          <a:off x="0" y="0"/>
          <a:ext cx="0" cy="0"/>
          <a:chOff x="0" y="0"/>
          <a:chExt cx="0" cy="0"/>
        </a:xfrm>
      </p:grpSpPr>
      <p:sp>
        <p:nvSpPr>
          <p:cNvPr id="5" name="TextBox 4"/>
          <p:cNvSpPr txBox="1"/>
          <p:nvPr/>
        </p:nvSpPr>
        <p:spPr>
          <a:xfrm>
            <a:off x="0" y="1004047"/>
            <a:ext cx="9144000" cy="923330"/>
          </a:xfrm>
          <a:prstGeom prst="rect">
            <a:avLst/>
          </a:prstGeom>
          <a:noFill/>
        </p:spPr>
        <p:txBody>
          <a:bodyPr wrap="square" rtlCol="0">
            <a:spAutoFit/>
          </a:bodyPr>
          <a:lstStyle/>
          <a:p>
            <a:pPr algn="ctr"/>
            <a:r>
              <a:rPr lang="en-IE" sz="5400" b="1" dirty="0" smtClean="0">
                <a:solidFill>
                  <a:srgbClr val="C00000"/>
                </a:solidFill>
                <a:latin typeface="Aharoni" pitchFamily="2" charset="-79"/>
                <a:cs typeface="Aharoni" pitchFamily="2" charset="-79"/>
              </a:rPr>
              <a:t>I can see what you see</a:t>
            </a:r>
            <a:endParaRPr lang="en-IE" sz="5400" b="1" dirty="0">
              <a:solidFill>
                <a:srgbClr val="C00000"/>
              </a:solidFill>
              <a:latin typeface="Aharoni" pitchFamily="2" charset="-79"/>
              <a:cs typeface="Aharoni" pitchFamily="2" charset="-79"/>
            </a:endParaRPr>
          </a:p>
        </p:txBody>
      </p:sp>
      <p:sp>
        <p:nvSpPr>
          <p:cNvPr id="6" name="TextBox 5"/>
          <p:cNvSpPr txBox="1"/>
          <p:nvPr/>
        </p:nvSpPr>
        <p:spPr>
          <a:xfrm>
            <a:off x="0" y="2954767"/>
            <a:ext cx="9144000" cy="923330"/>
          </a:xfrm>
          <a:prstGeom prst="rect">
            <a:avLst/>
          </a:prstGeom>
          <a:noFill/>
        </p:spPr>
        <p:txBody>
          <a:bodyPr wrap="square" rtlCol="0">
            <a:spAutoFit/>
          </a:bodyPr>
          <a:lstStyle/>
          <a:p>
            <a:pPr algn="ctr"/>
            <a:r>
              <a:rPr lang="en-IE" sz="5400" b="1" dirty="0" smtClean="0">
                <a:solidFill>
                  <a:srgbClr val="C00000"/>
                </a:solidFill>
                <a:latin typeface="Aharoni" pitchFamily="2" charset="-79"/>
                <a:cs typeface="Aharoni" pitchFamily="2" charset="-79"/>
              </a:rPr>
              <a:t>I can change what you see</a:t>
            </a:r>
            <a:endParaRPr lang="en-IE" sz="5400" b="1" dirty="0">
              <a:solidFill>
                <a:srgbClr val="C00000"/>
              </a:solidFill>
              <a:latin typeface="Aharoni" pitchFamily="2" charset="-79"/>
              <a:cs typeface="Aharoni" pitchFamily="2" charset="-79"/>
            </a:endParaRPr>
          </a:p>
        </p:txBody>
      </p:sp>
      <p:sp>
        <p:nvSpPr>
          <p:cNvPr id="7" name="TextBox 6"/>
          <p:cNvSpPr txBox="1"/>
          <p:nvPr/>
        </p:nvSpPr>
        <p:spPr>
          <a:xfrm>
            <a:off x="0" y="4539727"/>
            <a:ext cx="9144000" cy="923330"/>
          </a:xfrm>
          <a:prstGeom prst="rect">
            <a:avLst/>
          </a:prstGeom>
          <a:noFill/>
        </p:spPr>
        <p:txBody>
          <a:bodyPr wrap="square" rtlCol="0">
            <a:spAutoFit/>
          </a:bodyPr>
          <a:lstStyle/>
          <a:p>
            <a:pPr algn="ctr"/>
            <a:r>
              <a:rPr lang="en-IE" sz="5400" b="1" dirty="0" smtClean="0">
                <a:solidFill>
                  <a:srgbClr val="C00000"/>
                </a:solidFill>
                <a:latin typeface="Aharoni" pitchFamily="2" charset="-79"/>
                <a:cs typeface="Aharoni" pitchFamily="2" charset="-79"/>
              </a:rPr>
              <a:t>Always on tracking devices</a:t>
            </a:r>
            <a:endParaRPr lang="en-IE" sz="5400" b="1" dirty="0">
              <a:solidFill>
                <a:srgbClr val="C00000"/>
              </a:solidFill>
              <a:latin typeface="Aharoni" pitchFamily="2" charset="-79"/>
              <a:cs typeface="Aharoni" pitchFamily="2" charset="-79"/>
            </a:endParaRPr>
          </a:p>
        </p:txBody>
      </p:sp>
    </p:spTree>
    <p:extLst>
      <p:ext uri="{BB962C8B-B14F-4D97-AF65-F5344CB8AC3E}">
        <p14:creationId xmlns:p14="http://schemas.microsoft.com/office/powerpoint/2010/main" val="302506747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vni.s3.amazonaws.com/120215071741279.jpeg"/>
          <p:cNvPicPr>
            <a:picLocks noChangeAspect="1" noChangeArrowheads="1"/>
          </p:cNvPicPr>
          <p:nvPr/>
        </p:nvPicPr>
        <p:blipFill>
          <a:blip r:embed="rId3"/>
          <a:srcRect/>
          <a:stretch>
            <a:fillRect/>
          </a:stretch>
        </p:blipFill>
        <p:spPr bwMode="auto">
          <a:xfrm>
            <a:off x="0" y="-456462"/>
            <a:ext cx="9144000" cy="7314462"/>
          </a:xfrm>
          <a:prstGeom prst="rect">
            <a:avLst/>
          </a:prstGeom>
          <a:noFill/>
        </p:spPr>
      </p:pic>
    </p:spTree>
    <p:extLst>
      <p:ext uri="{BB962C8B-B14F-4D97-AF65-F5344CB8AC3E}">
        <p14:creationId xmlns:p14="http://schemas.microsoft.com/office/powerpoint/2010/main" val="2870570055"/>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7251" y="0"/>
            <a:ext cx="3581400" cy="3581400"/>
          </a:xfrm>
          <a:prstGeom prst="rect">
            <a:avLst/>
          </a:prstGeom>
        </p:spPr>
      </p:pic>
      <p:pic>
        <p:nvPicPr>
          <p:cNvPr id="3" name="Picture 2"/>
          <p:cNvPicPr>
            <a:picLocks noChangeAspect="1"/>
          </p:cNvPicPr>
          <p:nvPr/>
        </p:nvPicPr>
        <p:blipFill>
          <a:blip r:embed="rId4"/>
          <a:stretch>
            <a:fillRect/>
          </a:stretch>
        </p:blipFill>
        <p:spPr>
          <a:xfrm>
            <a:off x="5048250" y="3549373"/>
            <a:ext cx="4095750" cy="3276600"/>
          </a:xfrm>
          <a:prstGeom prst="rect">
            <a:avLst/>
          </a:prstGeom>
        </p:spPr>
      </p:pic>
      <p:pic>
        <p:nvPicPr>
          <p:cNvPr id="4" name="Picture 3"/>
          <p:cNvPicPr>
            <a:picLocks noChangeAspect="1"/>
          </p:cNvPicPr>
          <p:nvPr/>
        </p:nvPicPr>
        <p:blipFill>
          <a:blip r:embed="rId5"/>
          <a:stretch>
            <a:fillRect/>
          </a:stretch>
        </p:blipFill>
        <p:spPr>
          <a:xfrm>
            <a:off x="3897755" y="0"/>
            <a:ext cx="5246245" cy="3492500"/>
          </a:xfrm>
          <a:prstGeom prst="rect">
            <a:avLst/>
          </a:prstGeom>
        </p:spPr>
      </p:pic>
      <p:pic>
        <p:nvPicPr>
          <p:cNvPr id="5" name="Picture 4"/>
          <p:cNvPicPr>
            <a:picLocks noChangeAspect="1"/>
          </p:cNvPicPr>
          <p:nvPr/>
        </p:nvPicPr>
        <p:blipFill>
          <a:blip r:embed="rId6"/>
          <a:stretch>
            <a:fillRect/>
          </a:stretch>
        </p:blipFill>
        <p:spPr>
          <a:xfrm>
            <a:off x="0" y="3963819"/>
            <a:ext cx="4953000" cy="2865072"/>
          </a:xfrm>
          <a:prstGeom prst="rect">
            <a:avLst/>
          </a:prstGeom>
        </p:spPr>
      </p:pic>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10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50000"/>
            <a:lumOff val="50000"/>
          </a:schemeClr>
        </a:solidFill>
        <a:effectLst/>
      </p:bgPr>
    </p:bg>
    <p:spTree>
      <p:nvGrpSpPr>
        <p:cNvPr id="1" name=""/>
        <p:cNvGrpSpPr/>
        <p:nvPr/>
      </p:nvGrpSpPr>
      <p:grpSpPr>
        <a:xfrm>
          <a:off x="0" y="0"/>
          <a:ext cx="0" cy="0"/>
          <a:chOff x="0" y="0"/>
          <a:chExt cx="0" cy="0"/>
        </a:xfrm>
      </p:grpSpPr>
      <p:pic>
        <p:nvPicPr>
          <p:cNvPr id="26626" name="Picture 2" descr="http://www.51allout.co.uk/wp-content/uploads/2012/04/Virtual-Boy.jpg"/>
          <p:cNvPicPr>
            <a:picLocks noChangeAspect="1" noChangeArrowheads="1"/>
          </p:cNvPicPr>
          <p:nvPr/>
        </p:nvPicPr>
        <p:blipFill>
          <a:blip r:embed="rId3"/>
          <a:srcRect/>
          <a:stretch>
            <a:fillRect/>
          </a:stretch>
        </p:blipFill>
        <p:spPr bwMode="auto">
          <a:xfrm>
            <a:off x="2169459" y="233083"/>
            <a:ext cx="4858870" cy="3644153"/>
          </a:xfrm>
          <a:prstGeom prst="rect">
            <a:avLst/>
          </a:prstGeom>
          <a:noFill/>
        </p:spPr>
      </p:pic>
      <p:pic>
        <p:nvPicPr>
          <p:cNvPr id="26628" name="Picture 4" descr="http://static.gamesradar.com/images/mb/GamesRadar/us/Features/2011/03/Best%20Virtual%20Boy%20games/marioclash--article_image.jpg"/>
          <p:cNvPicPr>
            <a:picLocks noChangeAspect="1" noChangeArrowheads="1"/>
          </p:cNvPicPr>
          <p:nvPr/>
        </p:nvPicPr>
        <p:blipFill>
          <a:blip r:embed="rId4"/>
          <a:srcRect/>
          <a:stretch>
            <a:fillRect/>
          </a:stretch>
        </p:blipFill>
        <p:spPr bwMode="auto">
          <a:xfrm>
            <a:off x="2456329" y="4032064"/>
            <a:ext cx="4428565" cy="2592854"/>
          </a:xfrm>
          <a:prstGeom prst="rect">
            <a:avLst/>
          </a:prstGeom>
          <a:noFill/>
        </p:spPr>
      </p:pic>
    </p:spTree>
    <p:extLst>
      <p:ext uri="{BB962C8B-B14F-4D97-AF65-F5344CB8AC3E}">
        <p14:creationId xmlns:p14="http://schemas.microsoft.com/office/powerpoint/2010/main" val="1506026041"/>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lumMod val="50000"/>
            <a:lumOff val="50000"/>
          </a:schemeClr>
        </a:solidFill>
        <a:effectLst/>
      </p:bgPr>
    </p:bg>
    <p:spTree>
      <p:nvGrpSpPr>
        <p:cNvPr id="1" name=""/>
        <p:cNvGrpSpPr/>
        <p:nvPr/>
      </p:nvGrpSpPr>
      <p:grpSpPr>
        <a:xfrm>
          <a:off x="0" y="0"/>
          <a:ext cx="0" cy="0"/>
          <a:chOff x="0" y="0"/>
          <a:chExt cx="0" cy="0"/>
        </a:xfrm>
      </p:grpSpPr>
      <p:pic>
        <p:nvPicPr>
          <p:cNvPr id="24578" name="Picture 2" descr="http://media.edge-online.com/wp-content/uploads/edgeonline/2013/04/OculusRift1.jpg"/>
          <p:cNvPicPr>
            <a:picLocks noChangeAspect="1" noChangeArrowheads="1"/>
          </p:cNvPicPr>
          <p:nvPr/>
        </p:nvPicPr>
        <p:blipFill>
          <a:blip r:embed="rId3"/>
          <a:srcRect/>
          <a:stretch>
            <a:fillRect/>
          </a:stretch>
        </p:blipFill>
        <p:spPr bwMode="auto">
          <a:xfrm>
            <a:off x="1147483" y="0"/>
            <a:ext cx="7171765" cy="4034119"/>
          </a:xfrm>
          <a:prstGeom prst="rect">
            <a:avLst/>
          </a:prstGeom>
          <a:noFill/>
        </p:spPr>
      </p:pic>
      <p:pic>
        <p:nvPicPr>
          <p:cNvPr id="24580" name="Picture 4" descr="http://unigine.com/devlog/130430_oculus.jpg"/>
          <p:cNvPicPr>
            <a:picLocks noChangeAspect="1" noChangeArrowheads="1"/>
          </p:cNvPicPr>
          <p:nvPr/>
        </p:nvPicPr>
        <p:blipFill>
          <a:blip r:embed="rId4"/>
          <a:srcRect/>
          <a:stretch>
            <a:fillRect/>
          </a:stretch>
        </p:blipFill>
        <p:spPr bwMode="auto">
          <a:xfrm>
            <a:off x="1344706" y="3297961"/>
            <a:ext cx="6703733" cy="3560039"/>
          </a:xfrm>
          <a:prstGeom prst="rect">
            <a:avLst/>
          </a:prstGeom>
          <a:noFill/>
        </p:spPr>
      </p:pic>
    </p:spTree>
    <p:extLst>
      <p:ext uri="{BB962C8B-B14F-4D97-AF65-F5344CB8AC3E}">
        <p14:creationId xmlns:p14="http://schemas.microsoft.com/office/powerpoint/2010/main" val="2324482297"/>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lumMod val="50000"/>
            <a:lumOff val="50000"/>
          </a:schemeClr>
        </a:solidFill>
        <a:effectLst/>
      </p:bgPr>
    </p:bg>
    <p:spTree>
      <p:nvGrpSpPr>
        <p:cNvPr id="1" name=""/>
        <p:cNvGrpSpPr/>
        <p:nvPr/>
      </p:nvGrpSpPr>
      <p:grpSpPr>
        <a:xfrm>
          <a:off x="0" y="0"/>
          <a:ext cx="0" cy="0"/>
          <a:chOff x="0" y="0"/>
          <a:chExt cx="0" cy="0"/>
        </a:xfrm>
      </p:grpSpPr>
      <p:pic>
        <p:nvPicPr>
          <p:cNvPr id="22530" name="Picture 2" descr="https://s3.amazonaws.com/ksr/projects/476061/photo-main.jpg?1370329539"/>
          <p:cNvPicPr>
            <a:picLocks noChangeAspect="1" noChangeArrowheads="1"/>
          </p:cNvPicPr>
          <p:nvPr/>
        </p:nvPicPr>
        <p:blipFill>
          <a:blip r:embed="rId3"/>
          <a:srcRect/>
          <a:stretch>
            <a:fillRect/>
          </a:stretch>
        </p:blipFill>
        <p:spPr bwMode="auto">
          <a:xfrm>
            <a:off x="0" y="0"/>
            <a:ext cx="9144000" cy="6858000"/>
          </a:xfrm>
          <a:prstGeom prst="rect">
            <a:avLst/>
          </a:prstGeom>
          <a:noFill/>
        </p:spPr>
      </p:pic>
    </p:spTree>
    <p:extLst>
      <p:ext uri="{BB962C8B-B14F-4D97-AF65-F5344CB8AC3E}">
        <p14:creationId xmlns:p14="http://schemas.microsoft.com/office/powerpoint/2010/main" val="3018119466"/>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50000"/>
            <a:lumOff val="50000"/>
          </a:schemeClr>
        </a:solidFill>
        <a:effectLst/>
      </p:bgPr>
    </p:bg>
    <p:spTree>
      <p:nvGrpSpPr>
        <p:cNvPr id="1" name=""/>
        <p:cNvGrpSpPr/>
        <p:nvPr/>
      </p:nvGrpSpPr>
      <p:grpSpPr>
        <a:xfrm>
          <a:off x="0" y="0"/>
          <a:ext cx="0" cy="0"/>
          <a:chOff x="0" y="0"/>
          <a:chExt cx="0" cy="0"/>
        </a:xfrm>
      </p:grpSpPr>
      <p:sp>
        <p:nvSpPr>
          <p:cNvPr id="5" name="AutoShape 2" descr="data:image/jpeg;base64,/9j/4AAQSkZJRgABAQAAAQABAAD/2wCEAAkGBhQSEBQUEhQWFRMUFRUUFRcVFRcVFxUUFBQVFBYYFxUXHCceFxkjGRUUIC8gIycpLSwsFx4xNjAqNSYrLCkBCQoKDgwOGg8PGjAkHyUyKSw0LCwqKSw1KSwuLCwsKSwsKSksKS0sLCksKSwsLCwsLCwsLCwpLCwsLCk0LCwsLP/AABEIANgA6gMBIgACEQEDEQH/xAAcAAEAAQUBAQAAAAAAAAAAAAAABgMEBQcIAQL/xABPEAACAQICBQcFCwkHAwUBAAABAgMAEQQFEiExQVEGBxNhcYGRIjJSobEUQmJygpKiwdHS8AgVFhcjVJOjskNTY4OzwuEkZHM0VZTx8jP/xAAaAQEAAgMBAAAAAAAAAAAAAAAAAwQBAgUG/8QANhEAAQMCBAIIBgEDBQAAAAAAAQACAwQRBRIhMUFRExRhcZGhsdEiMlKBwfDxFSPhBiRCU3L/2gAMAwEAAhEDEQA/AN40pSiJSlKIlKUoiUpSiJSlL0RKVr3lhz1YPBkpEfdMw1aMZGgp+FJrHcobrtWn+UXPBmOLJHS9BGfeQXTV1uDpn51uqiLpHNeUWGwwviJ4ot9pJFUnsUm57qimO57crj2TtIf8OKQ/SYAeuualgeQk2ZidpNzftP21dxZDKfe28BWCQN1uyN7/AJQT3Bb2f8obLxsjxJ7Ei+uWvuL8oPLjtTEL2xxn+mQ1o0cnJOI8a8bk5JxHjWudvNTdUn+g+C6MwHPDlctrYkIT/eo8f0iuj66lWAzSKddKGWOVeMbq48VJrkGXI5B72/Z+BVGGWWBw6M8TjYyMysOxhY+BrYEHZQOY5nzC3euzqVzbya58sdhiFnIxUY2iTyZAOqRRf5waty8j+c/B5jZY36OY/wBjLZXPHQN9GQfFN+IFZWqltKUoiUpSiJSlKIlKUoiUpSiJSlKIlKUoiUpSiJSlYvlHyihwOHeedrIuwb3bcqjeT9p3URVM9z6HBwtNiHCRrx2sdyqNrMeArnfl/wA7+Ix5aKEmDC7NEHy5B8Nht+KNXbtrA8t+XE+Z4gySm0YuIogfJRfrJ1XO09lgPMp5O++lGvcvD43X1eO8DVzg0XKmhgfM7IwXKxeAyh5dYFl9I7+zj7KkGEyCNNo0j1/ZsrJGyjgKw2Y8pFS4XWfx3D191VTI+Q2au82ipqNuac3P7sOP3WXChRuA8KoyZhGu1h+OuohNmksp1X/HXVMYB22n662FP9RUMmLgaRM07fYe6lbZ5Fx9n20XO4j772fbUXGVH0vV/wA17+ajub8eNbdA1V/6vNyHgfdS6PHRtsYeyqjxBhrAIqGjL5RrXX2barYbNHjNjcdR/HtvWpgt8pU7MWa7SVmnZ7FZrF8nkbWvkn1eFYPE4GSE3N9RFmHEbO/18KkOCzcPt2/jdv7tfVV8yBhuIPeDWBI5hs5bvooKluenNj+8OCknN5z3PEVgzAmSLYs3nSJ8ffIvX5w+FW9MLikkRXjYOjAMrKQQwOwgjaK5HzXISt3i1jaV4da8ezaOvdJubDnPkwEgilJfCufKXaUJ9+nXxX33bttBwcLhcOSJ0TsrxYrpelUcHjEljWSNg6OoZWU3DKdYINVqyo0pSlESlKURKUpREpSlESlKURKUpRFTnnVFZ3IVVBZidgAFyTXL3Oly9bMcUQpIw8RKxLx4sRxNvYN1bJ59+WphiGDiazyANKRuXaF+s/J41o3JsrbETBF1AAs7ejGvnH1gdpFYJstmtLiGjdVsnxMMR03JMl/JFjZeu4Hnezt2Zj9KY/wG+7Vc8kYP8T56/drz9D4Tvk+cPu1We6N2pXdp6etgGWMAeCwOaZ40raMdwuy+wn7o/B4Chh8uG1tZ9VSmLkbENjOPm/ZWIxUAjlkQEkI1gTt80HXbtqSORh+Fqo1tLUR/3Z+PavhIgKqBazWWcl1kw8cru4MpkKqujYRo3RqdYOsssncBVx+iMf8AeSeK/drR1QxpsVLBg9TNGJGgWPasABXujWf/AESj9OX5yfcq1zTIoYYmcvLcDUNJNbHYPMrAqWE2C3fglUxpc61hrusWptsrLYLGwv5GJjDqd+xh2MKj0M+oXOuqwlqyuKpBmvNu3RHEZc/uiIC7xf20Y+L79ezXWEyvN7mzaj13+lvPbtHXsrIZJyjlw0geNiCOBq85UYaLHKcTAojxI1youpZOLAbm9tYIDhYqWKV8TszDYr1Tf8bN42dxuKjvKDKdG8qDV78D+ocOvht7LnIs00vIY2YalJ1WPongpPgTfYTWZIuPEWI7iCPEEVV1hd2L0XwYjDyeP3wKzfMvzi9BIMJO37CVvIJP/wDKVjYdiOSAeDEH3xrf9ca5ng/c82rzG1r2bCpPfbsINdJ803LH3dggrteeDRRydroR+zkPWQCD8JGq2DfVebc0tJadwpvSlKytUpSlESlKURKUpREpSlESqGOxixRPI+pUVnbsUXPsqvUA56889z5Yyg2aZgvyV8o/S0B30Rc98rc7fGYyWVtbO5AA179QHqA6gK+MHh8XDpCMOmlbStbXo3sDxGs6q85N4bTxIO6MF+8WC/SIPdUzPVq2AdV9Q7hVeWXIQ21118PoOsNdKXZQOPryXxkONaeKRZU0MRCqyGwsJYWcRklRqDq7JrGohjvW5ukrAcjcb0mYYg7nw2JVR8GOIug8IxUgFV522Oi7GFyukjOY3sfJV46gufPbEzfGH9C1OkNQDlSbYuT5J+gtKX5ys46P9s3/ANfgqrl3KeaFoyW6SNNFejbzTGvvRbWuq+sbzetk5hhxHLIgNwjsoJ22DEC/XWuuROWibFqzC8cA6Zwdh0CNBflSFB2E1P3ckkk3JJJPEnWTWtXlBAA1W/8Ap8zOY5z3Et2F/wALyoVyzzPSkWIHUmtvjHZ6vbUrzLGiKJnPvR691a1hhkxE1lBZ3JP1kk7gK1pWXdmOwUuO1JZEIGfM/wBP8n8rwS1VTEVIsLyDFh0khvvCD6z9lXn6DwelL85fuVbNTHzXn24JWOF8vmFF1nq4w+NKG4NZ9uRkI99L85fuVTbkrEPfSfOX7lZFQw8Vq7B6pu7R4hRrHt5fSLv84VJ8uxnSIG36g3bbyT3gEHrW/vqotyai4yfPX7lW2GRIpxFGzaJXytIhrEkaJFgLWIDd1HObIMoSGKaheJXiw2Oo/e1XOeYDpISB5y+UvaN3eLjttVTml5We48wiLG0Up6GThoyEAE/FfQbs0+NXg1jh9R/+6hGPgEc7rsW9/ksNfgCR3VindcZVLjEAa8Sjj6rs+lYHkJnZxeXYaZjd2jCyH/FjJjk+mrVnqsriJSlKIlKUoiUpSiJSlKIlaL/KJzK8uHhvqVC9utib+pUrelc2c/U980K+ii+uOM/WaIo5yPh1O3EgfNFz/WPCs1mElo2PBGPjZPY5PdWM5NPowjrLH1hf9tXGcT/sZfigeIe/1VSPxTr1MZ6LCiRub+Zt6LF83pP5wj+GmITvfDTL7TUuBqJchWtmOC6541+ewQ/1VJ0nFh2Cs1O4UeCH4HjtCu1NQTlaP+rf4qf0ipmMQKjmNyv3VmSRA2DhdJvQjVS0jfJRWPdUdPo/7K1jHx04A+oehUh5I5d0GCUkeXiT0rcREt1hHf8AtH7GWspXk2NVmJUaK6gi+iigKi9yhR3Va4/HiKNnO4au3dVWRxe+67tHC2lp2t5DX8qL8tsz0mEKnUutu3cKzXJDKOhwwkYftMQNLrWEHyB8ogt2aFRTJMuOMxio5IV2Lyt6MSAvIe3RBA6yK2NPiAzE2Cjco2KoFlUdQAA7qszf2owwcVw8OBrqx9U7Zug/Hlr3lfNeV8mQViOUuZmOAlL3JAuN16ptaXGwXpJ5mwxmR2w1WUkardzWuTi3PvzXnuh/SNXxSkcV5STHmP8A+B8VN8yzBYkJJF9w31CsJiiZw7e+bX2HVVNiT5xJ7aPqt1EVZjjyLi1lYakjSwCnkT377N3sAT9LSqMcqoLSq3pAjw//AFUgwcvkg8V/3OfrrD8qzdUPBh6w33agZpMQutVf3MOY88Ley3P+T7mOnl8sROuKe46lljRv6xJW0a0l+TlP5WMTikDeEmIX6xW7auLzSUpSiJSlKIlKUoiUpSiJXM/Pqts2k60T/TSumK52/KCwWjmCPueO/qCD+g0RRDLG/YR/LH0yfrqvjRfDyfjYGNWWTPeH4rt9JUI/pasja8Mg6r+Pk/XVLaf95L0vz4XYftnLEcmptDG4RvRxEB8JUNSDGMUkdfRd1+axH1VEoJNFlb0WB+ab/VUz5SJbG4kf9xN4dK1q3qOCgwd1i8dys/dBqvhMWsZlcAmWSMRaWqyJpBntvuwCr2FuNWdKqg2Xcc0Otm4G/wB1eLjTWI5RZiWtGD1n6quXk0QSdg11HJZSzFjvNSwR3dm5KhilYWQ9EDq70Um5DOFXGsPPGHQD4jYmEOR9EdjVkTjzUNwWOeFw8Zs1iDvDKwsysN6kG1qy2HzhG2+QeB2dx+2tqiIuOYKHCK+OKMxONje/es0ccaptjdoIDAixDC4I4EGrQtXzeqwbZdt8ucWOyoYrJon1xN0Tei5LRnsfzl779orD4vBPEbSKVvsO1W61YamHYaz9fSTkArqKnarDSU9oO/r21aZMRuuFUYYx+seh8lGL14+zvq/zXBKhDJqRr+STcow2i+0jXqJ/5Njo3KjiatAgi4XAkjdG4tduFJo5LRp2fWax2dveL5a/0yVkHFkQdRPj+DWLzk+Sg4sx+aFH+41VbrMV35/gw5rTxt5m62j+Ton7fFH/AAYvXNN9hredad/J2wlosVJbUegj7wJZT6plrcVXF5xKUpREpSlESlKURKUpRErT35RGU6UEE4HmMVY+tR9Jz3VuGo5zhZGMXl08drkKXXjdQb26yukO+iLl3IJPPTiocdsZN/oM57qzWEsW0TsYFey421GsK5hlBI1xtZhxtqYd4uO+pAwsdRuNRU8QdanvBBqnUCxDgvSYQ9skT4HfoOh/e1R7FIQWB1HXq4HYR41NOUrXxUremVk/iRrJ/uqPZ7h7kSDY+s/GGph37fGquYcpVkZWKMLRwp2mKGOInvKE99SSDO0FqqUThSzPZKbcFdCvL1jhna8DXv55X0TVfoncl1+vU/1L5zjEagg36z2Vi6+55SzFjv8AZVbBZbJNp9GukEUM5uAFBYICSSBrZgO+rjG5GrzVVKaiYkdwVtXlZH8wzcF/iR/ep+YJuCfxY/vVnO3mo+rTfQfAq1w+MdPNOrgdYrPYImSAygWCuI2HBmUuvaCFf5vZWM/R+b4A/wA2P6mrNgrHh44EN9FmllbYHmey6t+iiKFF95c76hlyEdq6uHipa/KQQ3t/F1QvXhr2vGNhVVd0rG5s+tR31aYFNKYDhVPE4kszN3D6hVzkE6RsWc2a3k32XO8nd/zV9oytXkpnieovewJtfs2us3iT5Vtw1eG313rB5u95VUe9UD5TXY+tgO6srI4UaR1qBfiCBwPXs76xWUYKTE4lUTXJLIFX/wAkjBVPYGa/YDUMDTcuK6WLTNysiZtv+Auj+ZXK+hypG3zySS/JBESeKRKe+p5VrleXrBBFCnmRRpGvxUUKPUKuqtLgpSlKIlKUoiUpSiJSlKIlKUoi5g52eSnuLMGKi0U3lpwF72HdYr8m++sFl0110DtTZ1pe5HyST3Hqro/nK5GDMcEyAfto7tEeJ3rfrsO8LuvXMiK0blW8mSM7xw6j7DWj2hwsrFNO6CQSN4LMqAylG2NsPotuNYaWDRYpINV/mnt4GspHIGFxq3EeieHZwPDsNfWIgEosfPGoH0hwPXwP4NWJ/RnI5d+upW1kYqIdT6j3H+OSj8+WsPN1j11b3I2g1lA5Q6L3sNV946j1VWKg9Yq4vMLDiUVMooPc+Cji2SYjRxM3EJYjDIfkM8n+cvCsDHBEJEMqFow6mQJqYoDdlB3EjVfde9X+YZ+ZpXkZSC7FrAalG5V4KBYAcAKiluRYLo4eY2yZ5Da2yqV4atPzkPRavPziPRaqvRu5LvGtg+sK8pVn+cfgtXv5x+C1Z6N3JY67B9QV5VnmM2rRvt29SjbVObMiBfRsOLH6qxih5nstzc+NSRxG93KjV17HMLItSdFd4LAdO2rUiWFus8fD2Vd5jkyouognqqlluOOHLowsSQdfVcfjsrzF5sWrDuk6TsUkDaMUYJ+fW9+9YxyRdbmxtcbjvBtW2uYHkp0mIfGOP2cF0jvvmdbE/IjY98o4VrPKMplxuKjghW8krBRwAAuWbgoAJPUDXWvJnk9HgcJFhovNjWxJ2ux1u562Yk99WwvOutc22WUpSlZWqUpSiJSlKIlKUoiUpSiJSlKIlad55ebUvpY7Cr5a65lG8b5AOHpfO9I1uKlEXHuFmvrGphqYH2EVexyA/WN4/wCOutm853M+dJsVl669skKjZxMajaPgDWPe3HkjUkWIubHyXH47xUUkYeFfo619M7TUcQsjIocWfbubeO3iPxr2Vj5sE8etfNPDWp+w1criPS1dY2d/D2dlXCORsO3vBHsIqsHPi0Oy7T6emxAZ4zZ37uPz6rFjFD3wI69oqorqdhB76vniRtq2PFdXqOr2VbSZSh2MPlKR7LipxOwrky4VUM2Fx2H8GxXxoU0K+Tkh3Ffnge015+YzvZPng+yt+kZzVbqVR/1nwK8edRtYe32Vay5l6C95+yr5MlQec/zVJ/qtVzFh4081NfFvKPhs8b1o6dgVqLCah/zCw7T+BdYnD5XJKdJzZeLah2Ab+wVmIY1jXRjFr7SfOb7B1V68l9ZOzedw+qrWXFej4nZ3Df31CXPl0Gy6jYqbDxmcbu8/sOHf5r3M5FKWfW3vCNo7fg/jswghJYKoLOxCqoFyWJsAANZJOwVexQvLIscKtJK5sAoLMzdQ3n2Vv7ms5olwFsTirPjCNQ85YARrCn30ltRbdsG8m0xuUWXAqZ+nkMlrXVzzR82oy2DpZwDjJl8vYeiQ2IjB43ALEbSANgBOw6UrdVkpSlESlKURKUpREpSlESlKURKUpREpSlESoHy75pMPj9KSO0GJNzpgeTIfhqN/whr46Wyp5SiLlLlDyTxmXvo4mI6F7K48pG+K41E9Wo9QrFRTj3p0TvG7vB1V19iMOrqVdQysLMrAMpHAg6iK1/yi5j8DiLtDpYZz/d+VHf8A8bbB1KVpa6y1xabgrRIxB3gHrU29R+2voYlesdoP1XqaZrzFY+IkwPHOu6zdG3zZLAfPNRnF8icyivp4OfVvWNpB4xhh66hMLCujHilQzS9+9WXTr6Q9ntp06+kPb7KpSYLEL50EoPXG49or2LLsS/mYeZvixSN7FNa9Xap/6zPyHn7r7OIG657B9tq+GxB4AdpufDZ7ay2C5vs0mNkwcq9bqIh/NK1Kso5gMXJY4qeOFd4S8r+A0VHzjWwhYOCryYnUSaZrd37da1mxI3ksR6u7YKkfJPm1xuZEMqdFhztmkBCkfAG2T5Or4QrdvJvmhy/CWbo+nkGvTns9jxWMAIO3Rv11NQKmXPJJNyovyK5u8LlifsV0pmFnmcAu3EC2pEv70dV7nXUopSiwlKUoiUpSiJSlKIlKUoiV89KOI8atc4wTTYeaJWCNJG8YYjSCl1K3tcXtfjXPfKHkscFiWw8pVyFR1ddJQ6NcA6JJsbqwOs1o92UXU9PD078gNj2ro8ODsNCa5iR2hPSQs0cieUrKzAgjXxsR1Gt38sMAcflIPSrCrJHiHZlLLoKnSkWDAjXbXfdWGSB40UlVSOpnBrjvyUt6QcR406QcR41zBDgkKqStiVBtdt4B49dSTkDyTGKxo0VASBeldjdhp6xCpF9fljStvEbDfWrZg52Wynmw50MXSucLac+P2W++kHEeNOkHEeNc3ZnyaXDYiWBysrQsqmQBl0iY1c+SWNiNKx11b/m6P0B4n7a1dUBpsQpoMIkmjEjXCx7/AGXTPSDiPGgccR41zMMvi9BfE/bUk5t8pV81hMagdEksrHaB5BiS+v0pAR8U8KyycONgFrU4W+njMjnt05X9lvXpBxHjTpBxHjXOud8lBhMTJBIUmZBG5kCsl+lDtZlLHWNHbfYRVkctiGsovr+2sPqA05SFvT4RJURCVrhY87+y6X6QcR416DXMsOGw7GyiNjwBufUau8NF0R0oHkhcbGikdD4X0T2EGtetNG4KmGAzOF2PafufZdIUqC8heXbTYLENiyOlwQJldRYSR6BdHtsDEKwI4jrrWmcZvNjXMmJdzpeUsIdliiU6woRSAxAtdjck3qV8rWNzLn02HzVEpiboRvfgug9McR406QcR41zS2XQjaijtv9tfPuCD0U8f+ah603kV0TgMw3e3z9l0x0g4jxp0g4jxrRPILkt7qlxiQlYx7kaEyaJcK88i7tIXPRxyar++qO/miMFlKoxR5I9JbgN0cjJpAE6gdG9qldMGtDiFRhw90s7oGuFx32PkumQwOw0JrnHJ8N0eKwzYe8cpxECKVJFw8qqwYXsykE3BraHPJiB7khiOvpsQtxxSJHlb+layyUObmUdRRPgmEJIJNtu3RT3pBxHjX1XMZyqL0B4n7a2DyH5QvgsnxkxJdYp+jwyMxPlukQCAnWE6STZ8asRzB5sFLWYbJStDnEG5tpf2W2r150g4jxrm7MppMQxfEyvM51ks7BR1JGCFReAAqwbLYR70fOP21p1lvBTjBZrXcQPH2XUHSDiPGvQwOw1y4cBD6I+cftranMdloWPFTKLI8kcSnceiUsxBO3ypSO1TwqRkoebAKpVULqdoc5wPctoUpSpVQStQc8+G0cZhpP7yGSPvidXH+oa2/WsufbDf9LhpRtTEFO6WJ/8AciVpILtKsUrskzD2haxYXBHEEeNTrPuUt8iwGHU+ViYkWS20QYcASdmkyqnea1amPaqkWZPoqGN9BTHGNR0Yg7SW1cXdj3CqkbsoK9FWQdYlj5a37tPVZaWWwLHYLk1u3m15OnC4FS4tNOemlvtUsBoIeGimiCOOlxrUnN9lBx+OjRheGL9vNwKofIQ/GewtvVXrfWdY7oMNNKf7KKST5iFvqqWBlhmK5+L1PSSCNuzfX/HutA5njOlxGIl3SYidx8XpCi+pBVliQNGxDFSyhgoLHQLDSsBtOjerLC48KiA7Qq37SLt6yavMFK80gjhieWRgSFjAJstrnWRqFxVU3MlxzXfYGR0YY82GWxPK/wDKnn6TZH/7W3/wY/tqb8g8wwc0Ej4HD+541kMbDoUhLOqq2sLtsHGs9dahTk1jybDAYi/WEA8S9hW3OQeRNgMvVZrCS8k0tjcKXJa19+ioUX2XBq9G55+YWXlquGmiA6F+Y+i1XypxfS5hjH/7hox2QIkQ9YesHmLDomBNgfJvw0ja/devIMwDKHY+VIWlPbK7S+xxSXMQuwM2pmOjtCopd2PUFBJ7KoOJMtwL6r1kLWx0Aa52UZd+Wb+VN+WvKDLZ8PHFgkjeUSxNppAU6KNGBYmQousqNG2/SqJ1SbFjeavuTGST5jNJFA0UYj0S7yMSdByQGSNRd9h3gA6risuLp3WAUcEcOFRFz3E3PLw5+ZV9laFcozWUbJZMNhQexlD+qe1YlzrPafbW7IeQ+HXLjgLMYmUhmuA7OzaZkva2np+UNVgQBawtWss75vMdhrlUGLiHv4dUtvhQE6z8Qt2Cp5oXFoDeC5WGYjFHNI6XTOb38dPNYjJMbh4cQXxmE91QsgUDRWQxNpEs3RN51xbWNYtWy+T+AyPGj/p8Pg3YbUMKLIvbGyhh4VqRcYusawVNmVgVZTwZTrU9tUpmRiGuVdTdZEOi6EbCrDWKjjnLPhcFcrMJZVEzwv1OvMH78PNdE+54cHhpDFGkUcaPJoxoqL5KlibKAL6ttc94O/RpfaVDHtfyz62NbFn5VyT8mJZpDeZlbCs1rabmb3PpdpBueu9a4fHIDq2DUOwbPVW9UdAFVwCO0j3HgAPH+Fn+RWF6TNMGu5XeY9kUTlfplKkPPBi74vDRf3cMsp7ZHSIepXqx5no+lzGaQbIcMF+VNKD7IWrGc5eag5riL6+jWCEfJQyt65lrI+GBavPTYr2A+g9wsKakOOXo8hwA/eMZJO3WB08iepY/CoZi82ARiBsVj4Amt74zkKmIyvD4R2MbwRw9HIouY5Y4wmlonUwN2BG8MdYNiNadt2uUuMzBssQOw1PiPYrS9ZXkrm2BgaQZhghOHcMk/RrN0aaKjQMZ8pQCGNxe+lXzn3IbMcJctD08Y/tMPd9XFordIvcCBxqJ/nMnWPwR9datD4jeyszOp8Qjyh3b2+C37kuQ5Ni008Nh8FKu/RijJHxlIuvYRUsw2GSNAkaqiKLKqgKqjgFGoCuU8PmcsMomgYxzJrV11Hsb0lOwg3vXUPJ7M/dOEw85GiZoYpSOBkRWI7r1cjfnC8zV0jqZ1ibgrIUpSpFUSoXzwYXTyfEG2uIxSj/LmQt9HSqaVj+UGVDFYSfDk26aKSK9r6OmhUG3USD3UWQbG4XKZGuvb1MJeaPMwxHucNb3yzQ6J6xpMDbtAq+5Pc0GMfFQjFQBMOHDSkyxNpIvlaGijk+UQFPUxqkIXX1Xp3YjCGktOvKxWxOaHkz7lwAkcWmxVpnvtVLfsUPYh0iNzO1XPO3jOjyjEgGxlCQj/OkRD9EtUwAqJc5vJeXHYIRwFekSWOYKx0Q+hpDR0rGx8q4J1XUbNtXNhovNXzOu477rnh2uSeJJrP8AIPlQuX4xp3iaUdC0ShGjUhndGJOmRuQDvq6/VVmf7r/Pg+/Xv6rMz/df58H36pNjkabgL1E9XRzx9G59h2A+ym/6+Iv3Ob+JB9+rnFc5S4zKcylSF4uhiMQ02RryTIVWxQnYWX5wqADmszP91/nwffqeYPmxnTJJsLpJ7pmmXEMLno9JHiKxadrkaMQF7bSd1WWGQ/MFxKqOka0dC8k9vLwC07ItiQNi+SOxfJHqAqZc0GVrPmT9IukiYWXSB2HpmSKx7UMoq0bmuzO//pf58H362DzQ8jcRgjipMVGI2l6FUGmjnRjEhJuhIF2f1VXhicH3cF1sRr4JKfo4nX24HYd4Wpc8ydsJiJcO1yYHMYJ2tHYNC/yoyvepr75NZ8+CxcWJjGkUusiX0ekifzkudQNwGF9V1FbY50ObyXGOmIwoVpQnRyRs2h0iAlkZWOoOpLjXtDbRYVrz9V+afun8+D79HRPa/MwLMFdTy0vQ1DrHbY8NjsVPhz3xdF0nuWa5laILpxXJSNZXN9LRsA6b/fVQ/XtH+5zfxYPv1EpebHMhDCq4YMR7od/20I0XmkjUC5fX+ygj2el1Va/qvzT90/nwffqZzpB8oXNgionAmV5Gpt3cOBXzy65XLmGISVYOh0IjHrZGd7ur3YpqCrokAEnzjUaqT/qvzT90/nwffrNcn+ZfFSuPdmhDDfy1R+klcb1BUaKAjVpXJ4DeK7opJHXcF2Iq6jpIckTifsdT4AKvmeCeLktg9VtKeCd/iz4hpVJ73jrW1dRZlkkM+GfDSIDC6dGVGoBQNWjbzSLAgjYQK07nfMvjI2Jw7x4hN2k3Qy/KBBRj13W/AVNPEX2LVzsLro6fM2XjrdYzm75drlpxOnC8vTdGVKMi26MONFtMjVdibi+01HM2zFsRPLM9g8sjysAbhS5FlB3hVVFv1Gs2ebPNP3Ju6bDW/wBWrjCc0uZyNYwJEPSlnSw7otM1EWyuaG2V1k1BFK6cPuTfnx34LAcnMpOKxmHgAuJJUDf+NT0kp/hq3iK3Hym534sHipMOcPLIYioZkaMLdkWSw0iDqDir3kDzbpl15HfpcS66JfR0VRbglI1uSASBck3NhsAtWueU3N5mc+NxMq4bSWSeV0PTwi6EhU1F7jyEWp2tdGyw3XLmniq6nNISG2t2/nipJ+vyL9zn/iQ/erWnK3PVxmLlxCxdEJSnkXDHyE0SzFdRZr7tyjXWU/VXmn7p/Pg+/Xg5qc0/dR/Hg+/WjulcLEK1B1GB4e15uOd/ZRCUnRNttjbttq9dq6vyXAdBhoYf7qKOP5iBfqrVvIfmblSdJ8cYwsbB0hRi5Z1N1Mj2ACggHRF7kC5tqO36liYWjVUMQqWzyDJsEpSlSrnpSlKIlKUoiUpSiJSlKIlKUoiUpSiJSlKIlKUoiUpSiJSlKIlKUoiUpSiJSlKIlKUoiUpSiL//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E">
              <a:latin typeface="Aharoni" pitchFamily="2" charset="-79"/>
              <a:cs typeface="Aharoni" pitchFamily="2" charset="-79"/>
            </a:endParaRPr>
          </a:p>
        </p:txBody>
      </p:sp>
      <p:sp>
        <p:nvSpPr>
          <p:cNvPr id="8" name="TextBox 7"/>
          <p:cNvSpPr txBox="1"/>
          <p:nvPr/>
        </p:nvSpPr>
        <p:spPr>
          <a:xfrm>
            <a:off x="0" y="2958355"/>
            <a:ext cx="9144000" cy="1015663"/>
          </a:xfrm>
          <a:prstGeom prst="rect">
            <a:avLst/>
          </a:prstGeom>
          <a:noFill/>
        </p:spPr>
        <p:txBody>
          <a:bodyPr wrap="square" rtlCol="0">
            <a:spAutoFit/>
          </a:bodyPr>
          <a:lstStyle/>
          <a:p>
            <a:pPr algn="ctr"/>
            <a:r>
              <a:rPr lang="en-IE" sz="6000" b="1" dirty="0" smtClean="0">
                <a:solidFill>
                  <a:srgbClr val="C00000"/>
                </a:solidFill>
                <a:latin typeface="Aharoni" pitchFamily="2" charset="-79"/>
                <a:cs typeface="Aharoni" pitchFamily="2" charset="-79"/>
              </a:rPr>
              <a:t>REALITY++</a:t>
            </a:r>
            <a:endParaRPr lang="en-IE" sz="6000" b="1" dirty="0">
              <a:solidFill>
                <a:srgbClr val="C00000"/>
              </a:solidFill>
              <a:latin typeface="Aharoni" pitchFamily="2" charset="-79"/>
              <a:cs typeface="Aharoni" pitchFamily="2" charset="-79"/>
            </a:endParaRPr>
          </a:p>
        </p:txBody>
      </p:sp>
    </p:spTree>
    <p:extLst>
      <p:ext uri="{BB962C8B-B14F-4D97-AF65-F5344CB8AC3E}">
        <p14:creationId xmlns:p14="http://schemas.microsoft.com/office/powerpoint/2010/main" val="1225542060"/>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50000"/>
            <a:lumOff val="50000"/>
          </a:schemeClr>
        </a:solidFill>
        <a:effectLst/>
      </p:bgPr>
    </p:bg>
    <p:spTree>
      <p:nvGrpSpPr>
        <p:cNvPr id="1" name=""/>
        <p:cNvGrpSpPr/>
        <p:nvPr/>
      </p:nvGrpSpPr>
      <p:grpSpPr>
        <a:xfrm>
          <a:off x="0" y="0"/>
          <a:ext cx="0" cy="0"/>
          <a:chOff x="0" y="0"/>
          <a:chExt cx="0" cy="0"/>
        </a:xfrm>
      </p:grpSpPr>
      <p:sp>
        <p:nvSpPr>
          <p:cNvPr id="5" name="AutoShape 2" descr="data:image/jpeg;base64,/9j/4AAQSkZJRgABAQAAAQABAAD/2wCEAAkGBhQSEBQUEhQWFRMUFRUUFRcVFRcVFxUUFBQVFBYYFxUXHCceFxkjGRUUIC8gIycpLSwsFx4xNjAqNSYrLCkBCQoKDgwOGg8PGjAkHyUyKSw0LCwqKSw1KSwuLCwsKSwsKSksKS0sLCksKSwsLCwsLCwsLCwpLCwsLCk0LCwsLP/AABEIANgA6gMBIgACEQEDEQH/xAAcAAEAAQUBAQAAAAAAAAAAAAAABgMEBQcIAQL/xABPEAACAQICBQcFCwkHAwUBAAABAgMAEQQFEiExQVEGBxNhcYGRIjJSobEUQmJygpKiwdHS8AgVFhcjVJOjskNTY4OzwuEkZHM0VZTx8jP/xAAaAQEAAgMBAAAAAAAAAAAAAAAAAwQBAgUG/8QANhEAAQMCBAIIBgEDBQAAAAAAAQACAwQRBRIhMUFRExRhcZGhsdEiMlKBwfDxFSPhBiRCU3L/2gAMAwEAAhEDEQA/AN40pSiJSlKIlKUoiUpSiJSlL0RKVr3lhz1YPBkpEfdMw1aMZGgp+FJrHcobrtWn+UXPBmOLJHS9BGfeQXTV1uDpn51uqiLpHNeUWGwwviJ4ot9pJFUnsUm57qimO57crj2TtIf8OKQ/SYAeuualgeQk2ZidpNzftP21dxZDKfe28BWCQN1uyN7/AJQT3Bb2f8obLxsjxJ7Ei+uWvuL8oPLjtTEL2xxn+mQ1o0cnJOI8a8bk5JxHjWudvNTdUn+g+C6MwHPDlctrYkIT/eo8f0iuj66lWAzSKddKGWOVeMbq48VJrkGXI5B72/Z+BVGGWWBw6M8TjYyMysOxhY+BrYEHZQOY5nzC3euzqVzbya58sdhiFnIxUY2iTyZAOqRRf5waty8j+c/B5jZY36OY/wBjLZXPHQN9GQfFN+IFZWqltKUoiUpSiJSlKIlKUoiUpSiJSlKIlKUoiUpSiJSlYvlHyihwOHeedrIuwb3bcqjeT9p3URVM9z6HBwtNiHCRrx2sdyqNrMeArnfl/wA7+Ix5aKEmDC7NEHy5B8Nht+KNXbtrA8t+XE+Z4gySm0YuIogfJRfrJ1XO09lgPMp5O++lGvcvD43X1eO8DVzg0XKmhgfM7IwXKxeAyh5dYFl9I7+zj7KkGEyCNNo0j1/ZsrJGyjgKw2Y8pFS4XWfx3D191VTI+Q2au82ipqNuac3P7sOP3WXChRuA8KoyZhGu1h+OuohNmksp1X/HXVMYB22n662FP9RUMmLgaRM07fYe6lbZ5Fx9n20XO4j772fbUXGVH0vV/wA17+ajub8eNbdA1V/6vNyHgfdS6PHRtsYeyqjxBhrAIqGjL5RrXX2barYbNHjNjcdR/HtvWpgt8pU7MWa7SVmnZ7FZrF8nkbWvkn1eFYPE4GSE3N9RFmHEbO/18KkOCzcPt2/jdv7tfVV8yBhuIPeDWBI5hs5bvooKluenNj+8OCknN5z3PEVgzAmSLYs3nSJ8ffIvX5w+FW9MLikkRXjYOjAMrKQQwOwgjaK5HzXISt3i1jaV4da8ezaOvdJubDnPkwEgilJfCufKXaUJ9+nXxX33bttBwcLhcOSJ0TsrxYrpelUcHjEljWSNg6OoZWU3DKdYINVqyo0pSlESlKURKUpREpSlESlKURKUpRFTnnVFZ3IVVBZidgAFyTXL3Oly9bMcUQpIw8RKxLx4sRxNvYN1bJ59+WphiGDiazyANKRuXaF+s/J41o3JsrbETBF1AAs7ejGvnH1gdpFYJstmtLiGjdVsnxMMR03JMl/JFjZeu4Hnezt2Zj9KY/wG+7Vc8kYP8T56/drz9D4Tvk+cPu1We6N2pXdp6etgGWMAeCwOaZ40raMdwuy+wn7o/B4Chh8uG1tZ9VSmLkbENjOPm/ZWIxUAjlkQEkI1gTt80HXbtqSORh+Fqo1tLUR/3Z+PavhIgKqBazWWcl1kw8cru4MpkKqujYRo3RqdYOsssncBVx+iMf8AeSeK/drR1QxpsVLBg9TNGJGgWPasABXujWf/AESj9OX5yfcq1zTIoYYmcvLcDUNJNbHYPMrAqWE2C3fglUxpc61hrusWptsrLYLGwv5GJjDqd+xh2MKj0M+oXOuqwlqyuKpBmvNu3RHEZc/uiIC7xf20Y+L79ezXWEyvN7mzaj13+lvPbtHXsrIZJyjlw0geNiCOBq85UYaLHKcTAojxI1youpZOLAbm9tYIDhYqWKV8TszDYr1Tf8bN42dxuKjvKDKdG8qDV78D+ocOvht7LnIs00vIY2YalJ1WPongpPgTfYTWZIuPEWI7iCPEEVV1hd2L0XwYjDyeP3wKzfMvzi9BIMJO37CVvIJP/wDKVjYdiOSAeDEH3xrf9ca5ng/c82rzG1r2bCpPfbsINdJ803LH3dggrteeDRRydroR+zkPWQCD8JGq2DfVebc0tJadwpvSlKytUpSlESlKURKUpREpSlESqGOxixRPI+pUVnbsUXPsqvUA56889z5Yyg2aZgvyV8o/S0B30Rc98rc7fGYyWVtbO5AA179QHqA6gK+MHh8XDpCMOmlbStbXo3sDxGs6q85N4bTxIO6MF+8WC/SIPdUzPVq2AdV9Q7hVeWXIQ21118PoOsNdKXZQOPryXxkONaeKRZU0MRCqyGwsJYWcRklRqDq7JrGohjvW5ukrAcjcb0mYYg7nw2JVR8GOIug8IxUgFV522Oi7GFyukjOY3sfJV46gufPbEzfGH9C1OkNQDlSbYuT5J+gtKX5ys46P9s3/ANfgqrl3KeaFoyW6SNNFejbzTGvvRbWuq+sbzetk5hhxHLIgNwjsoJ22DEC/XWuuROWibFqzC8cA6Zwdh0CNBflSFB2E1P3ckkk3JJJPEnWTWtXlBAA1W/8Ap8zOY5z3Et2F/wALyoVyzzPSkWIHUmtvjHZ6vbUrzLGiKJnPvR691a1hhkxE1lBZ3JP1kk7gK1pWXdmOwUuO1JZEIGfM/wBP8n8rwS1VTEVIsLyDFh0khvvCD6z9lXn6DwelL85fuVbNTHzXn24JWOF8vmFF1nq4w+NKG4NZ9uRkI99L85fuVTbkrEPfSfOX7lZFQw8Vq7B6pu7R4hRrHt5fSLv84VJ8uxnSIG36g3bbyT3gEHrW/vqotyai4yfPX7lW2GRIpxFGzaJXytIhrEkaJFgLWIDd1HObIMoSGKaheJXiw2Oo/e1XOeYDpISB5y+UvaN3eLjttVTml5We48wiLG0Up6GThoyEAE/FfQbs0+NXg1jh9R/+6hGPgEc7rsW9/ksNfgCR3VindcZVLjEAa8Sjj6rs+lYHkJnZxeXYaZjd2jCyH/FjJjk+mrVnqsriJSlKIlKUoiUpSiJSlKIlaL/KJzK8uHhvqVC9utib+pUrelc2c/U980K+ii+uOM/WaIo5yPh1O3EgfNFz/WPCs1mElo2PBGPjZPY5PdWM5NPowjrLH1hf9tXGcT/sZfigeIe/1VSPxTr1MZ6LCiRub+Zt6LF83pP5wj+GmITvfDTL7TUuBqJchWtmOC6541+ewQ/1VJ0nFh2Cs1O4UeCH4HjtCu1NQTlaP+rf4qf0ipmMQKjmNyv3VmSRA2DhdJvQjVS0jfJRWPdUdPo/7K1jHx04A+oehUh5I5d0GCUkeXiT0rcREt1hHf8AtH7GWspXk2NVmJUaK6gi+iigKi9yhR3Va4/HiKNnO4au3dVWRxe+67tHC2lp2t5DX8qL8tsz0mEKnUutu3cKzXJDKOhwwkYftMQNLrWEHyB8ogt2aFRTJMuOMxio5IV2Lyt6MSAvIe3RBA6yK2NPiAzE2Cjco2KoFlUdQAA7qszf2owwcVw8OBrqx9U7Zug/Hlr3lfNeV8mQViOUuZmOAlL3JAuN16ptaXGwXpJ5mwxmR2w1WUkardzWuTi3PvzXnuh/SNXxSkcV5STHmP8A+B8VN8yzBYkJJF9w31CsJiiZw7e+bX2HVVNiT5xJ7aPqt1EVZjjyLi1lYakjSwCnkT377N3sAT9LSqMcqoLSq3pAjw//AFUgwcvkg8V/3OfrrD8qzdUPBh6w33agZpMQutVf3MOY88Ley3P+T7mOnl8sROuKe46lljRv6xJW0a0l+TlP5WMTikDeEmIX6xW7auLzSUpSiJSlKIlKUoiUpSiJXM/Pqts2k60T/TSumK52/KCwWjmCPueO/qCD+g0RRDLG/YR/LH0yfrqvjRfDyfjYGNWWTPeH4rt9JUI/pasja8Mg6r+Pk/XVLaf95L0vz4XYftnLEcmptDG4RvRxEB8JUNSDGMUkdfRd1+axH1VEoJNFlb0WB+ab/VUz5SJbG4kf9xN4dK1q3qOCgwd1i8dys/dBqvhMWsZlcAmWSMRaWqyJpBntvuwCr2FuNWdKqg2Xcc0Otm4G/wB1eLjTWI5RZiWtGD1n6quXk0QSdg11HJZSzFjvNSwR3dm5KhilYWQ9EDq70Um5DOFXGsPPGHQD4jYmEOR9EdjVkTjzUNwWOeFw8Zs1iDvDKwsysN6kG1qy2HzhG2+QeB2dx+2tqiIuOYKHCK+OKMxONje/es0ccaptjdoIDAixDC4I4EGrQtXzeqwbZdt8ucWOyoYrJon1xN0Tei5LRnsfzl779orD4vBPEbSKVvsO1W61YamHYaz9fSTkArqKnarDSU9oO/r21aZMRuuFUYYx+seh8lGL14+zvq/zXBKhDJqRr+STcow2i+0jXqJ/5Njo3KjiatAgi4XAkjdG4tduFJo5LRp2fWax2dveL5a/0yVkHFkQdRPj+DWLzk+Sg4sx+aFH+41VbrMV35/gw5rTxt5m62j+Ton7fFH/AAYvXNN9hredad/J2wlosVJbUegj7wJZT6plrcVXF5xKUpREpSlESlKURKUpRErT35RGU6UEE4HmMVY+tR9Jz3VuGo5zhZGMXl08drkKXXjdQb26yukO+iLl3IJPPTiocdsZN/oM57qzWEsW0TsYFey421GsK5hlBI1xtZhxtqYd4uO+pAwsdRuNRU8QdanvBBqnUCxDgvSYQ9skT4HfoOh/e1R7FIQWB1HXq4HYR41NOUrXxUremVk/iRrJ/uqPZ7h7kSDY+s/GGph37fGquYcpVkZWKMLRwp2mKGOInvKE99SSDO0FqqUThSzPZKbcFdCvL1jhna8DXv55X0TVfoncl1+vU/1L5zjEagg36z2Vi6+55SzFjv8AZVbBZbJNp9GukEUM5uAFBYICSSBrZgO+rjG5GrzVVKaiYkdwVtXlZH8wzcF/iR/ep+YJuCfxY/vVnO3mo+rTfQfAq1w+MdPNOrgdYrPYImSAygWCuI2HBmUuvaCFf5vZWM/R+b4A/wA2P6mrNgrHh44EN9FmllbYHmey6t+iiKFF95c76hlyEdq6uHipa/KQQ3t/F1QvXhr2vGNhVVd0rG5s+tR31aYFNKYDhVPE4kszN3D6hVzkE6RsWc2a3k32XO8nd/zV9oytXkpnieovewJtfs2us3iT5Vtw1eG313rB5u95VUe9UD5TXY+tgO6srI4UaR1qBfiCBwPXs76xWUYKTE4lUTXJLIFX/wAkjBVPYGa/YDUMDTcuK6WLTNysiZtv+Auj+ZXK+hypG3zySS/JBESeKRKe+p5VrleXrBBFCnmRRpGvxUUKPUKuqtLgpSlKIlKUoiUpSiJSlKIlKUoi5g52eSnuLMGKi0U3lpwF72HdYr8m++sFl0110DtTZ1pe5HyST3Hqro/nK5GDMcEyAfto7tEeJ3rfrsO8LuvXMiK0blW8mSM7xw6j7DWj2hwsrFNO6CQSN4LMqAylG2NsPotuNYaWDRYpINV/mnt4GspHIGFxq3EeieHZwPDsNfWIgEosfPGoH0hwPXwP4NWJ/RnI5d+upW1kYqIdT6j3H+OSj8+WsPN1j11b3I2g1lA5Q6L3sNV946j1VWKg9Yq4vMLDiUVMooPc+Cji2SYjRxM3EJYjDIfkM8n+cvCsDHBEJEMqFow6mQJqYoDdlB3EjVfde9X+YZ+ZpXkZSC7FrAalG5V4KBYAcAKiluRYLo4eY2yZ5Da2yqV4atPzkPRavPziPRaqvRu5LvGtg+sK8pVn+cfgtXv5x+C1Z6N3JY67B9QV5VnmM2rRvt29SjbVObMiBfRsOLH6qxih5nstzc+NSRxG93KjV17HMLItSdFd4LAdO2rUiWFus8fD2Vd5jkyouognqqlluOOHLowsSQdfVcfjsrzF5sWrDuk6TsUkDaMUYJ+fW9+9YxyRdbmxtcbjvBtW2uYHkp0mIfGOP2cF0jvvmdbE/IjY98o4VrPKMplxuKjghW8krBRwAAuWbgoAJPUDXWvJnk9HgcJFhovNjWxJ2ux1u562Yk99WwvOutc22WUpSlZWqUpSiJSlKIlKUoiUpSiJSlKIlad55ebUvpY7Cr5a65lG8b5AOHpfO9I1uKlEXHuFmvrGphqYH2EVexyA/WN4/wCOutm853M+dJsVl669skKjZxMajaPgDWPe3HkjUkWIubHyXH47xUUkYeFfo619M7TUcQsjIocWfbubeO3iPxr2Vj5sE8etfNPDWp+w1criPS1dY2d/D2dlXCORsO3vBHsIqsHPi0Oy7T6emxAZ4zZ37uPz6rFjFD3wI69oqorqdhB76vniRtq2PFdXqOr2VbSZSh2MPlKR7LipxOwrky4VUM2Fx2H8GxXxoU0K+Tkh3Ffnge015+YzvZPng+yt+kZzVbqVR/1nwK8edRtYe32Vay5l6C95+yr5MlQec/zVJ/qtVzFh4081NfFvKPhs8b1o6dgVqLCah/zCw7T+BdYnD5XJKdJzZeLah2Ab+wVmIY1jXRjFr7SfOb7B1V68l9ZOzedw+qrWXFej4nZ3Df31CXPl0Gy6jYqbDxmcbu8/sOHf5r3M5FKWfW3vCNo7fg/jswghJYKoLOxCqoFyWJsAANZJOwVexQvLIscKtJK5sAoLMzdQ3n2Vv7ms5olwFsTirPjCNQ85YARrCn30ltRbdsG8m0xuUWXAqZ+nkMlrXVzzR82oy2DpZwDjJl8vYeiQ2IjB43ALEbSANgBOw6UrdVkpSlESlKURKUpREpSlESlKURKUpREpSlESoHy75pMPj9KSO0GJNzpgeTIfhqN/whr46Wyp5SiLlLlDyTxmXvo4mI6F7K48pG+K41E9Wo9QrFRTj3p0TvG7vB1V19iMOrqVdQysLMrAMpHAg6iK1/yi5j8DiLtDpYZz/d+VHf8A8bbB1KVpa6y1xabgrRIxB3gHrU29R+2voYlesdoP1XqaZrzFY+IkwPHOu6zdG3zZLAfPNRnF8icyivp4OfVvWNpB4xhh66hMLCujHilQzS9+9WXTr6Q9ntp06+kPb7KpSYLEL50EoPXG49or2LLsS/mYeZvixSN7FNa9Xap/6zPyHn7r7OIG657B9tq+GxB4AdpufDZ7ay2C5vs0mNkwcq9bqIh/NK1Kso5gMXJY4qeOFd4S8r+A0VHzjWwhYOCryYnUSaZrd37da1mxI3ksR6u7YKkfJPm1xuZEMqdFhztmkBCkfAG2T5Or4QrdvJvmhy/CWbo+nkGvTns9jxWMAIO3Rv11NQKmXPJJNyovyK5u8LlifsV0pmFnmcAu3EC2pEv70dV7nXUopSiwlKUoiUpSiJSlKIlKUoiV89KOI8atc4wTTYeaJWCNJG8YYjSCl1K3tcXtfjXPfKHkscFiWw8pVyFR1ddJQ6NcA6JJsbqwOs1o92UXU9PD078gNj2ro8ODsNCa5iR2hPSQs0cieUrKzAgjXxsR1Gt38sMAcflIPSrCrJHiHZlLLoKnSkWDAjXbXfdWGSB40UlVSOpnBrjvyUt6QcR406QcR41zBDgkKqStiVBtdt4B49dSTkDyTGKxo0VASBeldjdhp6xCpF9fljStvEbDfWrZg52Wynmw50MXSucLac+P2W++kHEeNOkHEeNc3ZnyaXDYiWBysrQsqmQBl0iY1c+SWNiNKx11b/m6P0B4n7a1dUBpsQpoMIkmjEjXCx7/AGXTPSDiPGgccR41zMMvi9BfE/bUk5t8pV81hMagdEksrHaB5BiS+v0pAR8U8KyycONgFrU4W+njMjnt05X9lvXpBxHjTpBxHjXOud8lBhMTJBIUmZBG5kCsl+lDtZlLHWNHbfYRVkctiGsovr+2sPqA05SFvT4RJURCVrhY87+y6X6QcR416DXMsOGw7GyiNjwBufUau8NF0R0oHkhcbGikdD4X0T2EGtetNG4KmGAzOF2PafufZdIUqC8heXbTYLENiyOlwQJldRYSR6BdHtsDEKwI4jrrWmcZvNjXMmJdzpeUsIdliiU6woRSAxAtdjck3qV8rWNzLn02HzVEpiboRvfgug9McR406QcR41zS2XQjaijtv9tfPuCD0U8f+ah603kV0TgMw3e3z9l0x0g4jxp0g4jxrRPILkt7qlxiQlYx7kaEyaJcK88i7tIXPRxyar++qO/miMFlKoxR5I9JbgN0cjJpAE6gdG9qldMGtDiFRhw90s7oGuFx32PkumQwOw0JrnHJ8N0eKwzYe8cpxECKVJFw8qqwYXsykE3BraHPJiB7khiOvpsQtxxSJHlb+layyUObmUdRRPgmEJIJNtu3RT3pBxHjX1XMZyqL0B4n7a2DyH5QvgsnxkxJdYp+jwyMxPlukQCAnWE6STZ8asRzB5sFLWYbJStDnEG5tpf2W2r150g4jxrm7MppMQxfEyvM51ks7BR1JGCFReAAqwbLYR70fOP21p1lvBTjBZrXcQPH2XUHSDiPGvQwOw1y4cBD6I+cftranMdloWPFTKLI8kcSnceiUsxBO3ypSO1TwqRkoebAKpVULqdoc5wPctoUpSpVQStQc8+G0cZhpP7yGSPvidXH+oa2/WsufbDf9LhpRtTEFO6WJ/8AciVpILtKsUrskzD2haxYXBHEEeNTrPuUt8iwGHU+ViYkWS20QYcASdmkyqnea1amPaqkWZPoqGN9BTHGNR0Yg7SW1cXdj3CqkbsoK9FWQdYlj5a37tPVZaWWwLHYLk1u3m15OnC4FS4tNOemlvtUsBoIeGimiCOOlxrUnN9lBx+OjRheGL9vNwKofIQ/GewtvVXrfWdY7oMNNKf7KKST5iFvqqWBlhmK5+L1PSSCNuzfX/HutA5njOlxGIl3SYidx8XpCi+pBVliQNGxDFSyhgoLHQLDSsBtOjerLC48KiA7Qq37SLt6yavMFK80gjhieWRgSFjAJstrnWRqFxVU3MlxzXfYGR0YY82GWxPK/wDKnn6TZH/7W3/wY/tqb8g8wwc0Ej4HD+541kMbDoUhLOqq2sLtsHGs9dahTk1jybDAYi/WEA8S9hW3OQeRNgMvVZrCS8k0tjcKXJa19+ioUX2XBq9G55+YWXlquGmiA6F+Y+i1XypxfS5hjH/7hox2QIkQ9YesHmLDomBNgfJvw0ja/devIMwDKHY+VIWlPbK7S+xxSXMQuwM2pmOjtCopd2PUFBJ7KoOJMtwL6r1kLWx0Aa52UZd+Wb+VN+WvKDLZ8PHFgkjeUSxNppAU6KNGBYmQousqNG2/SqJ1SbFjeavuTGST5jNJFA0UYj0S7yMSdByQGSNRd9h3gA6risuLp3WAUcEcOFRFz3E3PLw5+ZV9laFcozWUbJZMNhQexlD+qe1YlzrPafbW7IeQ+HXLjgLMYmUhmuA7OzaZkva2np+UNVgQBawtWss75vMdhrlUGLiHv4dUtvhQE6z8Qt2Cp5oXFoDeC5WGYjFHNI6XTOb38dPNYjJMbh4cQXxmE91QsgUDRWQxNpEs3RN51xbWNYtWy+T+AyPGj/p8Pg3YbUMKLIvbGyhh4VqRcYusawVNmVgVZTwZTrU9tUpmRiGuVdTdZEOi6EbCrDWKjjnLPhcFcrMJZVEzwv1OvMH78PNdE+54cHhpDFGkUcaPJoxoqL5KlibKAL6ttc94O/RpfaVDHtfyz62NbFn5VyT8mJZpDeZlbCs1rabmb3PpdpBueu9a4fHIDq2DUOwbPVW9UdAFVwCO0j3HgAPH+Fn+RWF6TNMGu5XeY9kUTlfplKkPPBi74vDRf3cMsp7ZHSIepXqx5no+lzGaQbIcMF+VNKD7IWrGc5eag5riL6+jWCEfJQyt65lrI+GBavPTYr2A+g9wsKakOOXo8hwA/eMZJO3WB08iepY/CoZi82ARiBsVj4Amt74zkKmIyvD4R2MbwRw9HIouY5Y4wmlonUwN2BG8MdYNiNadt2uUuMzBssQOw1PiPYrS9ZXkrm2BgaQZhghOHcMk/RrN0aaKjQMZ8pQCGNxe+lXzn3IbMcJctD08Y/tMPd9XFordIvcCBxqJ/nMnWPwR9datD4jeyszOp8Qjyh3b2+C37kuQ5Ni008Nh8FKu/RijJHxlIuvYRUsw2GSNAkaqiKLKqgKqjgFGoCuU8PmcsMomgYxzJrV11Hsb0lOwg3vXUPJ7M/dOEw85GiZoYpSOBkRWI7r1cjfnC8zV0jqZ1ibgrIUpSpFUSoXzwYXTyfEG2uIxSj/LmQt9HSqaVj+UGVDFYSfDk26aKSK9r6OmhUG3USD3UWQbG4XKZGuvb1MJeaPMwxHucNb3yzQ6J6xpMDbtAq+5Pc0GMfFQjFQBMOHDSkyxNpIvlaGijk+UQFPUxqkIXX1Xp3YjCGktOvKxWxOaHkz7lwAkcWmxVpnvtVLfsUPYh0iNzO1XPO3jOjyjEgGxlCQj/OkRD9EtUwAqJc5vJeXHYIRwFekSWOYKx0Q+hpDR0rGx8q4J1XUbNtXNhovNXzOu477rnh2uSeJJrP8AIPlQuX4xp3iaUdC0ShGjUhndGJOmRuQDvq6/VVmf7r/Pg+/Xv6rMz/df58H36pNjkabgL1E9XRzx9G59h2A+ym/6+Iv3Ob+JB9+rnFc5S4zKcylSF4uhiMQ02RryTIVWxQnYWX5wqADmszP91/nwffqeYPmxnTJJsLpJ7pmmXEMLno9JHiKxadrkaMQF7bSd1WWGQ/MFxKqOka0dC8k9vLwC07ItiQNi+SOxfJHqAqZc0GVrPmT9IukiYWXSB2HpmSKx7UMoq0bmuzO//pf58H362DzQ8jcRgjipMVGI2l6FUGmjnRjEhJuhIF2f1VXhicH3cF1sRr4JKfo4nX24HYd4Wpc8ydsJiJcO1yYHMYJ2tHYNC/yoyvepr75NZ8+CxcWJjGkUusiX0ekifzkudQNwGF9V1FbY50ObyXGOmIwoVpQnRyRs2h0iAlkZWOoOpLjXtDbRYVrz9V+afun8+D79HRPa/MwLMFdTy0vQ1DrHbY8NjsVPhz3xdF0nuWa5laILpxXJSNZXN9LRsA6b/fVQ/XtH+5zfxYPv1EpebHMhDCq4YMR7od/20I0XmkjUC5fX+ygj2el1Va/qvzT90/nwffqZzpB8oXNgionAmV5Gpt3cOBXzy65XLmGISVYOh0IjHrZGd7ur3YpqCrokAEnzjUaqT/qvzT90/nwffrNcn+ZfFSuPdmhDDfy1R+klcb1BUaKAjVpXJ4DeK7opJHXcF2Iq6jpIckTifsdT4AKvmeCeLktg9VtKeCd/iz4hpVJ73jrW1dRZlkkM+GfDSIDC6dGVGoBQNWjbzSLAgjYQK07nfMvjI2Jw7x4hN2k3Qy/KBBRj13W/AVNPEX2LVzsLro6fM2XjrdYzm75drlpxOnC8vTdGVKMi26MONFtMjVdibi+01HM2zFsRPLM9g8sjysAbhS5FlB3hVVFv1Gs2ebPNP3Ju6bDW/wBWrjCc0uZyNYwJEPSlnSw7otM1EWyuaG2V1k1BFK6cPuTfnx34LAcnMpOKxmHgAuJJUDf+NT0kp/hq3iK3Hym534sHipMOcPLIYioZkaMLdkWSw0iDqDir3kDzbpl15HfpcS66JfR0VRbglI1uSASBck3NhsAtWueU3N5mc+NxMq4bSWSeV0PTwi6EhU1F7jyEWp2tdGyw3XLmniq6nNISG2t2/nipJ+vyL9zn/iQ/erWnK3PVxmLlxCxdEJSnkXDHyE0SzFdRZr7tyjXWU/VXmn7p/Pg+/Xg5qc0/dR/Hg+/WjulcLEK1B1GB4e15uOd/ZRCUnRNttjbttq9dq6vyXAdBhoYf7qKOP5iBfqrVvIfmblSdJ8cYwsbB0hRi5Z1N1Mj2ACggHRF7kC5tqO36liYWjVUMQqWzyDJsEpSlSrnpSlKIlKUoiUpSiJSlKIlKUoiUpSiJSlKIlKUoiUpSiJSlKIlKUoiUpSiJSlKIlKUoiUpSiL//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E">
              <a:latin typeface="Aharoni" pitchFamily="2" charset="-79"/>
              <a:cs typeface="Aharoni" pitchFamily="2" charset="-79"/>
            </a:endParaRPr>
          </a:p>
        </p:txBody>
      </p:sp>
      <p:sp>
        <p:nvSpPr>
          <p:cNvPr id="8" name="TextBox 7"/>
          <p:cNvSpPr txBox="1"/>
          <p:nvPr/>
        </p:nvSpPr>
        <p:spPr>
          <a:xfrm>
            <a:off x="0" y="2026047"/>
            <a:ext cx="9144000" cy="3785652"/>
          </a:xfrm>
          <a:prstGeom prst="rect">
            <a:avLst/>
          </a:prstGeom>
          <a:noFill/>
        </p:spPr>
        <p:txBody>
          <a:bodyPr wrap="square" rtlCol="0">
            <a:spAutoFit/>
          </a:bodyPr>
          <a:lstStyle/>
          <a:p>
            <a:pPr algn="ctr"/>
            <a:r>
              <a:rPr lang="en-IE" sz="6000" b="1" dirty="0" smtClean="0">
                <a:solidFill>
                  <a:srgbClr val="C00000"/>
                </a:solidFill>
                <a:latin typeface="Aharoni" pitchFamily="2" charset="-79"/>
                <a:cs typeface="Aharoni" pitchFamily="2" charset="-79"/>
              </a:rPr>
              <a:t>REALITY++</a:t>
            </a:r>
          </a:p>
          <a:p>
            <a:pPr algn="ctr"/>
            <a:r>
              <a:rPr lang="en-IE" sz="6000" b="1" dirty="0" smtClean="0">
                <a:solidFill>
                  <a:srgbClr val="C00000"/>
                </a:solidFill>
                <a:latin typeface="Aharoni" pitchFamily="2" charset="-79"/>
                <a:cs typeface="Aharoni" pitchFamily="2" charset="-79"/>
              </a:rPr>
              <a:t>&amp;</a:t>
            </a:r>
          </a:p>
          <a:p>
            <a:pPr algn="ctr"/>
            <a:r>
              <a:rPr lang="en-IE" sz="6000" b="1" dirty="0" smtClean="0">
                <a:solidFill>
                  <a:srgbClr val="C00000"/>
                </a:solidFill>
                <a:latin typeface="Aharoni" pitchFamily="2" charset="-79"/>
                <a:cs typeface="Aharoni" pitchFamily="2" charset="-79"/>
              </a:rPr>
              <a:t>REALITY--</a:t>
            </a:r>
          </a:p>
          <a:p>
            <a:pPr algn="ctr"/>
            <a:endParaRPr lang="en-IE" sz="6000" b="1" dirty="0">
              <a:solidFill>
                <a:srgbClr val="C00000"/>
              </a:solidFill>
              <a:latin typeface="Aharoni" pitchFamily="2" charset="-79"/>
              <a:cs typeface="Aharoni" pitchFamily="2" charset="-79"/>
            </a:endParaRPr>
          </a:p>
        </p:txBody>
      </p:sp>
    </p:spTree>
    <p:extLst>
      <p:ext uri="{BB962C8B-B14F-4D97-AF65-F5344CB8AC3E}">
        <p14:creationId xmlns:p14="http://schemas.microsoft.com/office/powerpoint/2010/main" val="1033970081"/>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50000"/>
            <a:lumOff val="50000"/>
          </a:schemeClr>
        </a:solidFill>
        <a:effectLst/>
      </p:bgPr>
    </p:bg>
    <p:spTree>
      <p:nvGrpSpPr>
        <p:cNvPr id="1" name=""/>
        <p:cNvGrpSpPr/>
        <p:nvPr/>
      </p:nvGrpSpPr>
      <p:grpSpPr>
        <a:xfrm>
          <a:off x="0" y="0"/>
          <a:ext cx="0" cy="0"/>
          <a:chOff x="0" y="0"/>
          <a:chExt cx="0" cy="0"/>
        </a:xfrm>
      </p:grpSpPr>
      <p:pic>
        <p:nvPicPr>
          <p:cNvPr id="16389" name="Picture 5"/>
          <p:cNvPicPr>
            <a:picLocks noChangeAspect="1" noChangeArrowheads="1"/>
          </p:cNvPicPr>
          <p:nvPr/>
        </p:nvPicPr>
        <p:blipFill>
          <a:blip r:embed="rId3"/>
          <a:srcRect/>
          <a:stretch>
            <a:fillRect/>
          </a:stretch>
        </p:blipFill>
        <p:spPr bwMode="auto">
          <a:xfrm>
            <a:off x="0" y="2671480"/>
            <a:ext cx="1346301" cy="1439396"/>
          </a:xfrm>
          <a:prstGeom prst="rect">
            <a:avLst/>
          </a:prstGeom>
          <a:noFill/>
          <a:ln w="9525">
            <a:noFill/>
            <a:miter lim="800000"/>
            <a:headEnd/>
            <a:tailEnd/>
          </a:ln>
          <a:effectLst/>
        </p:spPr>
      </p:pic>
      <p:cxnSp>
        <p:nvCxnSpPr>
          <p:cNvPr id="6" name="Straight Connector 5"/>
          <p:cNvCxnSpPr/>
          <p:nvPr/>
        </p:nvCxnSpPr>
        <p:spPr bwMode="auto">
          <a:xfrm>
            <a:off x="1685379" y="1739156"/>
            <a:ext cx="0" cy="3191435"/>
          </a:xfrm>
          <a:prstGeom prst="line">
            <a:avLst/>
          </a:prstGeom>
          <a:solidFill>
            <a:schemeClr val="bg1"/>
          </a:solidFill>
          <a:ln w="76200" cap="flat" cmpd="sng" algn="ctr">
            <a:solidFill>
              <a:srgbClr val="C00000"/>
            </a:solidFill>
            <a:prstDash val="solid"/>
            <a:round/>
            <a:headEnd type="none" w="med" len="med"/>
            <a:tailEnd type="none" w="med" len="med"/>
          </a:ln>
          <a:effectLst/>
        </p:spPr>
      </p:cxnSp>
      <p:sp>
        <p:nvSpPr>
          <p:cNvPr id="7" name="TextBox 6"/>
          <p:cNvSpPr txBox="1"/>
          <p:nvPr/>
        </p:nvSpPr>
        <p:spPr>
          <a:xfrm>
            <a:off x="1149821" y="4984377"/>
            <a:ext cx="1040670" cy="400110"/>
          </a:xfrm>
          <a:prstGeom prst="rect">
            <a:avLst/>
          </a:prstGeom>
          <a:noFill/>
        </p:spPr>
        <p:txBody>
          <a:bodyPr wrap="none" rtlCol="0">
            <a:spAutoFit/>
          </a:bodyPr>
          <a:lstStyle/>
          <a:p>
            <a:r>
              <a:rPr lang="en-IE" sz="2000" dirty="0" smtClean="0"/>
              <a:t>Screen</a:t>
            </a:r>
            <a:endParaRPr lang="en-IE" sz="2000" dirty="0"/>
          </a:p>
        </p:txBody>
      </p:sp>
      <p:sp>
        <p:nvSpPr>
          <p:cNvPr id="8" name="Rectangle 7"/>
          <p:cNvSpPr/>
          <p:nvPr/>
        </p:nvSpPr>
        <p:spPr bwMode="auto">
          <a:xfrm>
            <a:off x="2994210" y="2940426"/>
            <a:ext cx="1506071" cy="1255059"/>
          </a:xfrm>
          <a:prstGeom prst="rect">
            <a:avLst/>
          </a:prstGeom>
          <a:solidFill>
            <a:srgbClr val="C00000"/>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IE" b="1" i="0" u="none" strike="noStrike" cap="none" normalizeH="0" baseline="0" dirty="0" smtClean="0">
                <a:ln>
                  <a:noFill/>
                </a:ln>
                <a:solidFill>
                  <a:schemeClr val="bg1"/>
                </a:solidFill>
                <a:effectLst/>
                <a:latin typeface="Arial" charset="0"/>
                <a:cs typeface="Arial" charset="0"/>
              </a:rPr>
              <a:t>Augmented</a:t>
            </a:r>
            <a:r>
              <a:rPr kumimoji="0" lang="en-IE" b="1" i="0" u="none" strike="noStrike" cap="none" normalizeH="0" dirty="0" smtClean="0">
                <a:ln>
                  <a:noFill/>
                </a:ln>
                <a:solidFill>
                  <a:schemeClr val="bg1"/>
                </a:solidFill>
                <a:effectLst/>
                <a:latin typeface="Arial" charset="0"/>
                <a:cs typeface="Arial" charset="0"/>
              </a:rPr>
              <a:t> Reality </a:t>
            </a:r>
          </a:p>
          <a:p>
            <a:pPr marL="0" marR="0" indent="0" algn="ctr" defTabSz="914400" rtl="0" eaLnBrk="1" fontAlgn="base" latinLnBrk="0" hangingPunct="1">
              <a:lnSpc>
                <a:spcPct val="100000"/>
              </a:lnSpc>
              <a:spcBef>
                <a:spcPct val="0"/>
              </a:spcBef>
              <a:spcAft>
                <a:spcPct val="0"/>
              </a:spcAft>
              <a:buClrTx/>
              <a:buSzTx/>
              <a:buFontTx/>
              <a:buNone/>
              <a:tabLst/>
            </a:pPr>
            <a:r>
              <a:rPr kumimoji="0" lang="en-IE" b="1" i="0" u="none" strike="noStrike" cap="none" normalizeH="0" dirty="0" smtClean="0">
                <a:ln>
                  <a:noFill/>
                </a:ln>
                <a:solidFill>
                  <a:schemeClr val="bg1"/>
                </a:solidFill>
                <a:effectLst/>
                <a:latin typeface="Arial" charset="0"/>
                <a:cs typeface="Arial" charset="0"/>
              </a:rPr>
              <a:t>Module</a:t>
            </a:r>
            <a:endParaRPr kumimoji="0" lang="en-IE" b="1" i="0" u="none" strike="noStrike" cap="none" normalizeH="0" baseline="0" dirty="0" smtClean="0">
              <a:ln>
                <a:noFill/>
              </a:ln>
              <a:solidFill>
                <a:schemeClr val="bg1"/>
              </a:solidFill>
              <a:effectLst/>
              <a:latin typeface="Arial" charset="0"/>
              <a:cs typeface="Arial" charset="0"/>
            </a:endParaRPr>
          </a:p>
        </p:txBody>
      </p:sp>
      <p:pic>
        <p:nvPicPr>
          <p:cNvPr id="16391" name="Picture 7" descr="http://images.wikia.com/barsoom/images/1/1e/Earth.png"/>
          <p:cNvPicPr>
            <a:picLocks noChangeAspect="1" noChangeArrowheads="1"/>
          </p:cNvPicPr>
          <p:nvPr/>
        </p:nvPicPr>
        <p:blipFill>
          <a:blip r:embed="rId4"/>
          <a:srcRect/>
          <a:stretch>
            <a:fillRect/>
          </a:stretch>
        </p:blipFill>
        <p:spPr bwMode="auto">
          <a:xfrm>
            <a:off x="7269790" y="2725276"/>
            <a:ext cx="1682399" cy="1680682"/>
          </a:xfrm>
          <a:prstGeom prst="rect">
            <a:avLst/>
          </a:prstGeom>
          <a:noFill/>
        </p:spPr>
      </p:pic>
      <p:cxnSp>
        <p:nvCxnSpPr>
          <p:cNvPr id="11" name="Straight Arrow Connector 10"/>
          <p:cNvCxnSpPr>
            <a:stCxn id="16391" idx="1"/>
            <a:endCxn id="16395" idx="3"/>
          </p:cNvCxnSpPr>
          <p:nvPr/>
        </p:nvCxnSpPr>
        <p:spPr bwMode="auto">
          <a:xfrm flipH="1" flipV="1">
            <a:off x="6161927" y="3564172"/>
            <a:ext cx="1107863" cy="1445"/>
          </a:xfrm>
          <a:prstGeom prst="straightConnector1">
            <a:avLst/>
          </a:prstGeom>
          <a:solidFill>
            <a:schemeClr val="bg1"/>
          </a:solidFill>
          <a:ln w="57150" cap="flat" cmpd="sng" algn="ctr">
            <a:solidFill>
              <a:schemeClr val="tx1"/>
            </a:solidFill>
            <a:prstDash val="solid"/>
            <a:round/>
            <a:headEnd type="none" w="med" len="med"/>
            <a:tailEnd type="arrow"/>
          </a:ln>
          <a:effectLst/>
        </p:spPr>
      </p:cxnSp>
      <p:cxnSp>
        <p:nvCxnSpPr>
          <p:cNvPr id="14" name="Straight Arrow Connector 13"/>
          <p:cNvCxnSpPr>
            <a:stCxn id="8" idx="1"/>
          </p:cNvCxnSpPr>
          <p:nvPr/>
        </p:nvCxnSpPr>
        <p:spPr bwMode="auto">
          <a:xfrm flipH="1" flipV="1">
            <a:off x="1667435" y="3550025"/>
            <a:ext cx="1326775" cy="17931"/>
          </a:xfrm>
          <a:prstGeom prst="straightConnector1">
            <a:avLst/>
          </a:prstGeom>
          <a:solidFill>
            <a:schemeClr val="bg1"/>
          </a:solidFill>
          <a:ln w="57150" cap="flat" cmpd="sng" algn="ctr">
            <a:solidFill>
              <a:schemeClr val="tx1"/>
            </a:solidFill>
            <a:prstDash val="solid"/>
            <a:round/>
            <a:headEnd type="none" w="med" len="med"/>
            <a:tailEnd type="arrow"/>
          </a:ln>
          <a:effectLst/>
        </p:spPr>
      </p:cxnSp>
      <p:pic>
        <p:nvPicPr>
          <p:cNvPr id="16395" name="Picture 11" descr="http://files.softicons.com/download/computer-icons/camera-lens-icon-by-gaucher/png/512x512/camera_lens.png"/>
          <p:cNvPicPr>
            <a:picLocks noChangeAspect="1" noChangeArrowheads="1"/>
          </p:cNvPicPr>
          <p:nvPr/>
        </p:nvPicPr>
        <p:blipFill>
          <a:blip r:embed="rId5"/>
          <a:srcRect/>
          <a:stretch>
            <a:fillRect/>
          </a:stretch>
        </p:blipFill>
        <p:spPr bwMode="auto">
          <a:xfrm>
            <a:off x="5222034" y="3094225"/>
            <a:ext cx="939893" cy="939893"/>
          </a:xfrm>
          <a:prstGeom prst="rect">
            <a:avLst/>
          </a:prstGeom>
          <a:noFill/>
        </p:spPr>
      </p:pic>
      <p:cxnSp>
        <p:nvCxnSpPr>
          <p:cNvPr id="29" name="Straight Arrow Connector 28"/>
          <p:cNvCxnSpPr>
            <a:stCxn id="16395" idx="1"/>
            <a:endCxn id="8" idx="3"/>
          </p:cNvCxnSpPr>
          <p:nvPr/>
        </p:nvCxnSpPr>
        <p:spPr bwMode="auto">
          <a:xfrm flipH="1">
            <a:off x="4500281" y="3564172"/>
            <a:ext cx="721753" cy="3784"/>
          </a:xfrm>
          <a:prstGeom prst="straightConnector1">
            <a:avLst/>
          </a:prstGeom>
          <a:solidFill>
            <a:schemeClr val="bg1"/>
          </a:solidFill>
          <a:ln w="57150" cap="flat" cmpd="sng" algn="ctr">
            <a:solidFill>
              <a:schemeClr val="tx1"/>
            </a:solidFill>
            <a:prstDash val="solid"/>
            <a:round/>
            <a:headEnd type="none" w="med" len="med"/>
            <a:tailEnd type="arrow"/>
          </a:ln>
          <a:effectLst/>
        </p:spPr>
      </p:cxnSp>
    </p:spTree>
    <p:extLst>
      <p:ext uri="{BB962C8B-B14F-4D97-AF65-F5344CB8AC3E}">
        <p14:creationId xmlns:p14="http://schemas.microsoft.com/office/powerpoint/2010/main" val="162034806"/>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268940" y="0"/>
            <a:ext cx="4930588" cy="6858000"/>
          </a:xfrm>
          <a:prstGeom prst="rect">
            <a:avLst/>
          </a:prstGeom>
          <a:solidFill>
            <a:schemeClr val="bg1"/>
          </a:solidFill>
          <a:ln w="635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IE" sz="1600" b="1" i="0" u="none" strike="noStrike" cap="none" normalizeH="0" baseline="0" smtClean="0">
              <a:ln>
                <a:noFill/>
              </a:ln>
              <a:solidFill>
                <a:schemeClr val="tx1"/>
              </a:solidFill>
              <a:effectLst/>
              <a:latin typeface="Arial" charset="0"/>
              <a:cs typeface="Arial" charset="0"/>
            </a:endParaRPr>
          </a:p>
        </p:txBody>
      </p:sp>
      <p:pic>
        <p:nvPicPr>
          <p:cNvPr id="14343" name="Picture 7"/>
          <p:cNvPicPr>
            <a:picLocks noChangeAspect="1" noChangeArrowheads="1"/>
          </p:cNvPicPr>
          <p:nvPr/>
        </p:nvPicPr>
        <p:blipFill>
          <a:blip r:embed="rId3"/>
          <a:srcRect/>
          <a:stretch>
            <a:fillRect/>
          </a:stretch>
        </p:blipFill>
        <p:spPr bwMode="auto">
          <a:xfrm>
            <a:off x="-276635" y="0"/>
            <a:ext cx="5802923" cy="6858000"/>
          </a:xfrm>
          <a:prstGeom prst="rect">
            <a:avLst/>
          </a:prstGeom>
          <a:noFill/>
          <a:ln w="9525">
            <a:noFill/>
            <a:miter lim="800000"/>
            <a:headEnd/>
            <a:tailEnd/>
          </a:ln>
        </p:spPr>
      </p:pic>
      <p:pic>
        <p:nvPicPr>
          <p:cNvPr id="14342" name="Picture 6" descr="http://www.sellcell.com/blog/wp-content/uploads/2013/07/google-glass-price.jpg"/>
          <p:cNvPicPr>
            <a:picLocks noChangeAspect="1" noChangeArrowheads="1"/>
          </p:cNvPicPr>
          <p:nvPr/>
        </p:nvPicPr>
        <p:blipFill>
          <a:blip r:embed="rId4"/>
          <a:srcRect/>
          <a:stretch>
            <a:fillRect/>
          </a:stretch>
        </p:blipFill>
        <p:spPr bwMode="auto">
          <a:xfrm>
            <a:off x="-143432" y="0"/>
            <a:ext cx="9646418" cy="6858000"/>
          </a:xfrm>
          <a:prstGeom prst="rect">
            <a:avLst/>
          </a:prstGeom>
          <a:noFill/>
        </p:spPr>
      </p:pic>
      <p:pic>
        <p:nvPicPr>
          <p:cNvPr id="14344" name="Picture 8"/>
          <p:cNvPicPr>
            <a:picLocks noChangeAspect="1" noChangeArrowheads="1"/>
          </p:cNvPicPr>
          <p:nvPr/>
        </p:nvPicPr>
        <p:blipFill>
          <a:blip r:embed="rId5"/>
          <a:srcRect/>
          <a:stretch>
            <a:fillRect/>
          </a:stretch>
        </p:blipFill>
        <p:spPr bwMode="auto">
          <a:xfrm>
            <a:off x="-242327" y="0"/>
            <a:ext cx="5038725" cy="7153276"/>
          </a:xfrm>
          <a:prstGeom prst="rect">
            <a:avLst/>
          </a:prstGeom>
          <a:noFill/>
          <a:ln w="9525">
            <a:noFill/>
            <a:miter lim="800000"/>
            <a:headEnd/>
            <a:tailEnd/>
          </a:ln>
        </p:spPr>
      </p:pic>
    </p:spTree>
    <p:extLst>
      <p:ext uri="{BB962C8B-B14F-4D97-AF65-F5344CB8AC3E}">
        <p14:creationId xmlns:p14="http://schemas.microsoft.com/office/powerpoint/2010/main" val="1632673446"/>
      </p:ext>
    </p:extLst>
  </p:cSld>
  <p:clrMapOvr>
    <a:masterClrMapping/>
  </p:clrMapOvr>
  <p:timing>
    <p:tnLst>
      <p:par>
        <p:cTn xmlns:p14="http://schemas.microsoft.com/office/powerpoint/2010/mai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2.jpeg"/></Relationships>
</file>

<file path=ppt/theme/theme1.xml><?xml version="1.0" encoding="utf-8"?>
<a:theme xmlns:a="http://schemas.openxmlformats.org/drawingml/2006/main" name="Paper">
  <a:themeElements>
    <a:clrScheme name="Paper">
      <a:dk1>
        <a:sysClr val="windowText" lastClr="000000"/>
      </a:dk1>
      <a:lt1>
        <a:sysClr val="window" lastClr="FFFFFF"/>
      </a:lt1>
      <a:dk2>
        <a:srgbClr val="444D26"/>
      </a:dk2>
      <a:lt2>
        <a:srgbClr val="FEFAC9"/>
      </a:lt2>
      <a:accent1>
        <a:srgbClr val="A5B592"/>
      </a:accent1>
      <a:accent2>
        <a:srgbClr val="F3A447"/>
      </a:accent2>
      <a:accent3>
        <a:srgbClr val="E7BC29"/>
      </a:accent3>
      <a:accent4>
        <a:srgbClr val="D092A7"/>
      </a:accent4>
      <a:accent5>
        <a:srgbClr val="9C85C0"/>
      </a:accent5>
      <a:accent6>
        <a:srgbClr val="809EC2"/>
      </a:accent6>
      <a:hlink>
        <a:srgbClr val="8E58B6"/>
      </a:hlink>
      <a:folHlink>
        <a:srgbClr val="7F6F6F"/>
      </a:folHlink>
    </a:clrScheme>
    <a:fontScheme name="Paper">
      <a:majorFont>
        <a:latin typeface="Constantia"/>
        <a:ea typeface=""/>
        <a:cs typeface=""/>
        <a:font script="Jpan" typeface="HG明朝E"/>
        <a:font script="Hang" typeface="궁서"/>
        <a:font script="Hans" typeface="华文新魏"/>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onstantia"/>
        <a:ea typeface=""/>
        <a:cs typeface=""/>
        <a:font script="Jpan" typeface="HG明朝E"/>
        <a:font script="Hang" typeface="궁서"/>
        <a:font script="Hans" typeface="华文新魏"/>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Paper">
      <a:fillStyleLst>
        <a:solidFill>
          <a:schemeClr val="phClr"/>
        </a:solidFill>
        <a:blipFill>
          <a:blip xmlns:r="http://schemas.openxmlformats.org/officeDocument/2006/relationships" r:embed="rId1">
            <a:duotone>
              <a:schemeClr val="phClr">
                <a:shade val="63000"/>
                <a:tint val="82000"/>
              </a:schemeClr>
              <a:schemeClr val="phClr">
                <a:tint val="10000"/>
                <a:satMod val="400000"/>
              </a:schemeClr>
            </a:duotone>
          </a:blip>
          <a:tile tx="0" ty="0" sx="40000" sy="40000" flip="none" algn="tl"/>
        </a:blipFill>
        <a:blipFill>
          <a:blip xmlns:r="http://schemas.openxmlformats.org/officeDocument/2006/relationships" r:embed="rId1">
            <a:duotone>
              <a:schemeClr val="phClr">
                <a:shade val="40000"/>
              </a:schemeClr>
              <a:schemeClr val="phClr">
                <a:tint val="42000"/>
              </a:schemeClr>
            </a:duotone>
          </a:blip>
          <a:tile tx="0" ty="0" sx="40000" sy="40000" flip="none" algn="tl"/>
        </a:blipFill>
      </a:fillStyleLst>
      <a:lnStyleLst>
        <a:ln w="12700" cap="flat" cmpd="sng" algn="ctr">
          <a:solidFill>
            <a:schemeClr val="phClr"/>
          </a:solidFill>
          <a:prstDash val="solid"/>
        </a:ln>
        <a:ln w="38100" cap="flat" cmpd="sng" algn="ctr">
          <a:solidFill>
            <a:schemeClr val="phClr"/>
          </a:solidFill>
          <a:prstDash val="solid"/>
        </a:ln>
        <a:ln w="63500" cap="flat" cmpd="sng" algn="ctr">
          <a:solidFill>
            <a:schemeClr val="phClr"/>
          </a:solidFill>
          <a:prstDash val="solid"/>
        </a:ln>
      </a:lnStyleLst>
      <a:effectStyleLst>
        <a:effectStyle>
          <a:effectLst>
            <a:outerShdw blurRad="95000" rotWithShape="0">
              <a:srgbClr val="000000">
                <a:alpha val="50000"/>
              </a:srgbClr>
            </a:outerShdw>
            <a:softEdge rad="12700"/>
          </a:effectLst>
        </a:effectStyle>
        <a:effectStyle>
          <a:effectLst>
            <a:outerShdw blurRad="95000" rotWithShape="0">
              <a:srgbClr val="000000">
                <a:alpha val="50000"/>
              </a:srgbClr>
            </a:outerShdw>
            <a:softEdge rad="12700"/>
          </a:effectLst>
        </a:effectStyle>
        <a:effectStyle>
          <a:effectLst>
            <a:outerShdw blurRad="95000" algn="tl" rotWithShape="0">
              <a:srgbClr val="000000">
                <a:alpha val="50000"/>
              </a:srgbClr>
            </a:outerShdw>
          </a:effectLst>
          <a:scene3d>
            <a:camera prst="orthographicFront"/>
            <a:lightRig rig="soft" dir="t">
              <a:rot lat="0" lon="0" rev="18000000"/>
            </a:lightRig>
          </a:scene3d>
          <a:sp3d prstMaterial="dkEdge">
            <a:bevelT w="73660" h="44450" prst="riblet"/>
          </a:sp3d>
        </a:effectStyle>
      </a:effectStyleLst>
      <a:bgFillStyleLst>
        <a:solidFill>
          <a:schemeClr val="phClr"/>
        </a:solidFill>
        <a:blipFill>
          <a:blip xmlns:r="http://schemas.openxmlformats.org/officeDocument/2006/relationships" r:embed="rId1">
            <a:duotone>
              <a:schemeClr val="phClr">
                <a:shade val="55000"/>
                <a:alpha val="20000"/>
              </a:schemeClr>
              <a:schemeClr val="phClr">
                <a:tint val="40000"/>
                <a:shade val="90000"/>
                <a:satMod val="60000"/>
                <a:alpha val="20000"/>
              </a:schemeClr>
            </a:duotone>
          </a:blip>
          <a:tile tx="0" ty="0" sx="58000" sy="38000" flip="none" algn="tl"/>
        </a:blipFill>
        <a:blipFill>
          <a:blip xmlns:r="http://schemas.openxmlformats.org/officeDocument/2006/relationships" r:embed="rId2">
            <a:duotone>
              <a:schemeClr val="phClr">
                <a:shade val="12000"/>
                <a:satMod val="240000"/>
              </a:schemeClr>
              <a:schemeClr val="phClr">
                <a:tint val="65000"/>
              </a:schemeClr>
            </a:duotone>
          </a:blip>
          <a:stretch>
            <a:fillRect/>
          </a:stretch>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Paper</Template>
  <TotalTime>3075</TotalTime>
  <Words>3613</Words>
  <Application>Microsoft Macintosh PowerPoint</Application>
  <PresentationFormat>On-screen Show (4:3)</PresentationFormat>
  <Paragraphs>204</Paragraphs>
  <Slides>22</Slides>
  <Notes>22</Notes>
  <HiddenSlides>0</HiddenSlides>
  <MMClips>0</MMClips>
  <ScaleCrop>false</ScaleCrop>
  <HeadingPairs>
    <vt:vector size="4" baseType="variant">
      <vt:variant>
        <vt:lpstr>Theme</vt:lpstr>
      </vt:variant>
      <vt:variant>
        <vt:i4>1</vt:i4>
      </vt:variant>
      <vt:variant>
        <vt:lpstr>Slide Titles</vt:lpstr>
      </vt:variant>
      <vt:variant>
        <vt:i4>22</vt:i4>
      </vt:variant>
    </vt:vector>
  </HeadingPairs>
  <TitlesOfParts>
    <vt:vector size="23" baseType="lpstr">
      <vt:lpstr>Paper</vt:lpstr>
      <vt:lpstr>Augmented Reality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Robert McArdle (RD-EMEA)</dc:creator>
  <cp:lastModifiedBy>Robert McArdle</cp:lastModifiedBy>
  <cp:revision>226</cp:revision>
  <cp:lastPrinted>2014-09-04T13:34:45Z</cp:lastPrinted>
  <dcterms:created xsi:type="dcterms:W3CDTF">2006-08-16T00:00:00Z</dcterms:created>
  <dcterms:modified xsi:type="dcterms:W3CDTF">2014-09-04T13:34:45Z</dcterms:modified>
</cp:coreProperties>
</file>